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60" r:id="rId2"/>
    <p:sldMasterId id="2147483762" r:id="rId3"/>
  </p:sldMasterIdLst>
  <p:notesMasterIdLst>
    <p:notesMasterId r:id="rId20"/>
  </p:notesMasterIdLst>
  <p:sldIdLst>
    <p:sldId id="259" r:id="rId4"/>
    <p:sldId id="413" r:id="rId5"/>
    <p:sldId id="415" r:id="rId6"/>
    <p:sldId id="402" r:id="rId7"/>
    <p:sldId id="403" r:id="rId8"/>
    <p:sldId id="396" r:id="rId9"/>
    <p:sldId id="405" r:id="rId10"/>
    <p:sldId id="408" r:id="rId11"/>
    <p:sldId id="401" r:id="rId12"/>
    <p:sldId id="416" r:id="rId13"/>
    <p:sldId id="410" r:id="rId14"/>
    <p:sldId id="409" r:id="rId15"/>
    <p:sldId id="406" r:id="rId16"/>
    <p:sldId id="414" r:id="rId17"/>
    <p:sldId id="419" r:id="rId18"/>
    <p:sldId id="380" r:id="rId19"/>
  </p:sldIdLst>
  <p:sldSz cx="14435138" cy="8120063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58" userDrawn="1">
          <p15:clr>
            <a:srgbClr val="A4A3A4"/>
          </p15:clr>
        </p15:guide>
        <p15:guide id="2" pos="45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EEF"/>
    <a:srgbClr val="F42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135" autoAdjust="0"/>
  </p:normalViewPr>
  <p:slideViewPr>
    <p:cSldViewPr snapToGrid="0">
      <p:cViewPr varScale="1">
        <p:scale>
          <a:sx n="76" d="100"/>
          <a:sy n="76" d="100"/>
        </p:scale>
        <p:origin x="-140" y="-80"/>
      </p:cViewPr>
      <p:guideLst>
        <p:guide orient="horz" pos="2558"/>
        <p:guide pos="45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A5517C-B4DA-4035-B4BD-158B16DAE1DE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</dgm:pt>
    <dgm:pt modelId="{878FB4F7-74B1-4158-A60C-8A8FECF556A4}">
      <dgm:prSet phldrT="[Текст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BIPM</a:t>
          </a:r>
          <a:endParaRPr lang="ru-RU" dirty="0">
            <a:latin typeface="Bookman Old Style" panose="02050604050505020204" pitchFamily="18" charset="0"/>
          </a:endParaRPr>
        </a:p>
      </dgm:t>
    </dgm:pt>
    <dgm:pt modelId="{1A73AD63-C1F8-4D98-B323-B4820BF0F509}" type="parTrans" cxnId="{BA06954C-FD25-48E0-AC81-17CC962F086E}">
      <dgm:prSet/>
      <dgm:spPr/>
      <dgm:t>
        <a:bodyPr/>
        <a:lstStyle/>
        <a:p>
          <a:endParaRPr lang="ru-RU"/>
        </a:p>
      </dgm:t>
    </dgm:pt>
    <dgm:pt modelId="{394F4BED-3607-4D44-B39E-9FFF2E3D10FA}" type="sibTrans" cxnId="{BA06954C-FD25-48E0-AC81-17CC962F086E}">
      <dgm:prSet/>
      <dgm:spPr/>
      <dgm:t>
        <a:bodyPr/>
        <a:lstStyle/>
        <a:p>
          <a:endParaRPr lang="ru-RU"/>
        </a:p>
      </dgm:t>
    </dgm:pt>
    <dgm:pt modelId="{A6C41D79-D316-4835-9E2F-1C8CFD920987}">
      <dgm:prSet phldrT="[Текст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PSDL</a:t>
          </a:r>
          <a:endParaRPr lang="ru-RU" dirty="0">
            <a:latin typeface="Bookman Old Style" panose="02050604050505020204" pitchFamily="18" charset="0"/>
          </a:endParaRPr>
        </a:p>
      </dgm:t>
    </dgm:pt>
    <dgm:pt modelId="{A64315F4-4333-4E3F-B78B-45B4F7D55FA7}" type="parTrans" cxnId="{27ED51D2-8B3C-4230-B844-47D84D207EB3}">
      <dgm:prSet/>
      <dgm:spPr/>
      <dgm:t>
        <a:bodyPr/>
        <a:lstStyle/>
        <a:p>
          <a:endParaRPr lang="ru-RU"/>
        </a:p>
      </dgm:t>
    </dgm:pt>
    <dgm:pt modelId="{4A08DED1-49D1-4917-9080-71E041301F02}" type="sibTrans" cxnId="{27ED51D2-8B3C-4230-B844-47D84D207EB3}">
      <dgm:prSet/>
      <dgm:spPr/>
      <dgm:t>
        <a:bodyPr/>
        <a:lstStyle/>
        <a:p>
          <a:endParaRPr lang="ru-RU"/>
        </a:p>
      </dgm:t>
    </dgm:pt>
    <dgm:pt modelId="{F429CDCD-1103-4D00-BB3D-ABDC80A8C7D8}">
      <dgm:prSet phldrT="[Текст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SSDL</a:t>
          </a:r>
          <a:r>
            <a:rPr lang="ru-RU" dirty="0" smtClean="0">
              <a:latin typeface="Bookman Old Style" panose="02050604050505020204" pitchFamily="18" charset="0"/>
            </a:rPr>
            <a:t> - </a:t>
          </a:r>
          <a:r>
            <a:rPr lang="en-US" dirty="0" smtClean="0">
              <a:latin typeface="Bookman Old Style" panose="02050604050505020204" pitchFamily="18" charset="0"/>
            </a:rPr>
            <a:t>UzNIM</a:t>
          </a:r>
          <a:endParaRPr lang="ru-RU" dirty="0">
            <a:latin typeface="Bookman Old Style" panose="02050604050505020204" pitchFamily="18" charset="0"/>
          </a:endParaRPr>
        </a:p>
      </dgm:t>
    </dgm:pt>
    <dgm:pt modelId="{93CC1EF4-6983-42A7-BCD9-5ACA9A4F0B6F}" type="parTrans" cxnId="{9A8C404F-DBDB-4DE3-BACD-9A77BF58908F}">
      <dgm:prSet/>
      <dgm:spPr/>
      <dgm:t>
        <a:bodyPr/>
        <a:lstStyle/>
        <a:p>
          <a:endParaRPr lang="ru-RU"/>
        </a:p>
      </dgm:t>
    </dgm:pt>
    <dgm:pt modelId="{E4D04CEA-AC50-41AC-B780-5206AB5D6A60}" type="sibTrans" cxnId="{9A8C404F-DBDB-4DE3-BACD-9A77BF58908F}">
      <dgm:prSet/>
      <dgm:spPr/>
      <dgm:t>
        <a:bodyPr/>
        <a:lstStyle/>
        <a:p>
          <a:endParaRPr lang="ru-RU"/>
        </a:p>
      </dgm:t>
    </dgm:pt>
    <dgm:pt modelId="{7D974698-AD16-4D7C-BA90-88795A961155}">
      <dgm:prSet phldrT="[Текст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USER</a:t>
          </a:r>
          <a:endParaRPr lang="ru-RU" dirty="0">
            <a:latin typeface="Bookman Old Style" panose="02050604050505020204" pitchFamily="18" charset="0"/>
          </a:endParaRPr>
        </a:p>
      </dgm:t>
    </dgm:pt>
    <dgm:pt modelId="{F56CBF79-9DAF-48B9-85A9-3470E1B91447}" type="parTrans" cxnId="{0AF65B7E-84A6-48D7-8BE5-79F75295C78D}">
      <dgm:prSet/>
      <dgm:spPr/>
      <dgm:t>
        <a:bodyPr/>
        <a:lstStyle/>
        <a:p>
          <a:endParaRPr lang="ru-RU"/>
        </a:p>
      </dgm:t>
    </dgm:pt>
    <dgm:pt modelId="{820DDE1F-9F2B-4E35-89B4-BA104DAAB65E}" type="sibTrans" cxnId="{0AF65B7E-84A6-48D7-8BE5-79F75295C78D}">
      <dgm:prSet/>
      <dgm:spPr/>
      <dgm:t>
        <a:bodyPr/>
        <a:lstStyle/>
        <a:p>
          <a:endParaRPr lang="ru-RU"/>
        </a:p>
      </dgm:t>
    </dgm:pt>
    <dgm:pt modelId="{DB28056A-E144-4E40-B08E-884BCD3C146B}">
      <dgm:prSet phldrT="[Текст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IAEA SSDL</a:t>
          </a:r>
          <a:endParaRPr lang="ru-RU" dirty="0">
            <a:latin typeface="Bookman Old Style" panose="02050604050505020204" pitchFamily="18" charset="0"/>
          </a:endParaRPr>
        </a:p>
      </dgm:t>
    </dgm:pt>
    <dgm:pt modelId="{BB9CC600-7125-4F68-BEB0-16910D12BDFC}" type="parTrans" cxnId="{F02B6438-BF1E-4AAF-8728-93EE41B88B91}">
      <dgm:prSet/>
      <dgm:spPr/>
      <dgm:t>
        <a:bodyPr/>
        <a:lstStyle/>
        <a:p>
          <a:endParaRPr lang="ru-RU"/>
        </a:p>
      </dgm:t>
    </dgm:pt>
    <dgm:pt modelId="{87354A6B-752F-4086-8FEE-2B8FFF46CF30}" type="sibTrans" cxnId="{F02B6438-BF1E-4AAF-8728-93EE41B88B91}">
      <dgm:prSet/>
      <dgm:spPr/>
      <dgm:t>
        <a:bodyPr/>
        <a:lstStyle/>
        <a:p>
          <a:endParaRPr lang="ru-RU"/>
        </a:p>
      </dgm:t>
    </dgm:pt>
    <dgm:pt modelId="{6C7D7066-C61B-4498-AA6D-FE12E278A1B8}" type="pres">
      <dgm:prSet presAssocID="{9EA5517C-B4DA-4035-B4BD-158B16DAE1DE}" presName="CompostProcess" presStyleCnt="0">
        <dgm:presLayoutVars>
          <dgm:dir/>
          <dgm:resizeHandles val="exact"/>
        </dgm:presLayoutVars>
      </dgm:prSet>
      <dgm:spPr/>
    </dgm:pt>
    <dgm:pt modelId="{AAD1A934-0431-43E0-974E-361A561F5610}" type="pres">
      <dgm:prSet presAssocID="{9EA5517C-B4DA-4035-B4BD-158B16DAE1DE}" presName="arrow" presStyleLbl="bgShp" presStyleIdx="0" presStyleCnt="1" custAng="10800000" custScaleX="74787" custLinFactNeighborX="-301"/>
      <dgm:spPr/>
    </dgm:pt>
    <dgm:pt modelId="{B347EBAE-9694-4857-9E08-D331A4E9E7D9}" type="pres">
      <dgm:prSet presAssocID="{9EA5517C-B4DA-4035-B4BD-158B16DAE1DE}" presName="linearProcess" presStyleCnt="0"/>
      <dgm:spPr/>
    </dgm:pt>
    <dgm:pt modelId="{10908390-576C-457E-8540-E64049587A44}" type="pres">
      <dgm:prSet presAssocID="{878FB4F7-74B1-4158-A60C-8A8FECF556A4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44F6E-981D-4514-8D11-23108315D650}" type="pres">
      <dgm:prSet presAssocID="{394F4BED-3607-4D44-B39E-9FFF2E3D10FA}" presName="sibTrans" presStyleCnt="0"/>
      <dgm:spPr/>
    </dgm:pt>
    <dgm:pt modelId="{799DB565-291E-4878-BE94-3E0E60EB017C}" type="pres">
      <dgm:prSet presAssocID="{A6C41D79-D316-4835-9E2F-1C8CFD920987}" presName="textNode" presStyleLbl="node1" presStyleIdx="1" presStyleCnt="5" custLinFactX="73522" custLinFactNeighborX="100000" custLinFactNeighborY="59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D0987-31A6-4EB2-8B7E-EADF231C9536}" type="pres">
      <dgm:prSet presAssocID="{4A08DED1-49D1-4917-9080-71E041301F02}" presName="sibTrans" presStyleCnt="0"/>
      <dgm:spPr/>
    </dgm:pt>
    <dgm:pt modelId="{B42BF51E-E90E-412B-B07A-2F32D5118175}" type="pres">
      <dgm:prSet presAssocID="{F429CDCD-1103-4D00-BB3D-ABDC80A8C7D8}" presName="textNode" presStyleLbl="node1" presStyleIdx="2" presStyleCnt="5" custScaleX="119929" custLinFactX="88090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0CCA5-FF22-4267-AFFD-C87AE678C646}" type="pres">
      <dgm:prSet presAssocID="{E4D04CEA-AC50-41AC-B780-5206AB5D6A60}" presName="sibTrans" presStyleCnt="0"/>
      <dgm:spPr/>
    </dgm:pt>
    <dgm:pt modelId="{26F07408-F4E4-4C01-9E4F-27C51585FD72}" type="pres">
      <dgm:prSet presAssocID="{7D974698-AD16-4D7C-BA90-88795A961155}" presName="textNode" presStyleLbl="node1" presStyleIdx="3" presStyleCnt="5" custLinFactX="95543" custLinFactNeighborX="100000" custLinFactNeighborY="4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0BF6C-F0A6-47D4-80FF-9409A115EBF6}" type="pres">
      <dgm:prSet presAssocID="{820DDE1F-9F2B-4E35-89B4-BA104DAAB65E}" presName="sibTrans" presStyleCnt="0"/>
      <dgm:spPr/>
    </dgm:pt>
    <dgm:pt modelId="{3303EB5F-46E4-4341-9B40-2FA3CD9F33F2}" type="pres">
      <dgm:prSet presAssocID="{DB28056A-E144-4E40-B08E-884BCD3C146B}" presName="textNode" presStyleLbl="node1" presStyleIdx="4" presStyleCnt="5" custLinFactX="-232438" custLinFactNeighborX="-300000" custLinFactNeighborY="-58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095CC3-5C2C-4AA5-86B2-E0C5B0CFE8F5}" type="presOf" srcId="{A6C41D79-D316-4835-9E2F-1C8CFD920987}" destId="{799DB565-291E-4878-BE94-3E0E60EB017C}" srcOrd="0" destOrd="0" presId="urn:microsoft.com/office/officeart/2005/8/layout/hProcess9"/>
    <dgm:cxn modelId="{EFBC539E-48D0-4E17-8BAD-A4B847DB3754}" type="presOf" srcId="{DB28056A-E144-4E40-B08E-884BCD3C146B}" destId="{3303EB5F-46E4-4341-9B40-2FA3CD9F33F2}" srcOrd="0" destOrd="0" presId="urn:microsoft.com/office/officeart/2005/8/layout/hProcess9"/>
    <dgm:cxn modelId="{3BF3FDDA-BFAF-407D-8C89-48AC5B4E21BE}" type="presOf" srcId="{878FB4F7-74B1-4158-A60C-8A8FECF556A4}" destId="{10908390-576C-457E-8540-E64049587A44}" srcOrd="0" destOrd="0" presId="urn:microsoft.com/office/officeart/2005/8/layout/hProcess9"/>
    <dgm:cxn modelId="{EB28E644-376D-4A28-902F-55332B2F983E}" type="presOf" srcId="{9EA5517C-B4DA-4035-B4BD-158B16DAE1DE}" destId="{6C7D7066-C61B-4498-AA6D-FE12E278A1B8}" srcOrd="0" destOrd="0" presId="urn:microsoft.com/office/officeart/2005/8/layout/hProcess9"/>
    <dgm:cxn modelId="{F02B6438-BF1E-4AAF-8728-93EE41B88B91}" srcId="{9EA5517C-B4DA-4035-B4BD-158B16DAE1DE}" destId="{DB28056A-E144-4E40-B08E-884BCD3C146B}" srcOrd="4" destOrd="0" parTransId="{BB9CC600-7125-4F68-BEB0-16910D12BDFC}" sibTransId="{87354A6B-752F-4086-8FEE-2B8FFF46CF30}"/>
    <dgm:cxn modelId="{BA06954C-FD25-48E0-AC81-17CC962F086E}" srcId="{9EA5517C-B4DA-4035-B4BD-158B16DAE1DE}" destId="{878FB4F7-74B1-4158-A60C-8A8FECF556A4}" srcOrd="0" destOrd="0" parTransId="{1A73AD63-C1F8-4D98-B323-B4820BF0F509}" sibTransId="{394F4BED-3607-4D44-B39E-9FFF2E3D10FA}"/>
    <dgm:cxn modelId="{760E5B6A-E9E6-45DC-9C9C-948201D2829E}" type="presOf" srcId="{7D974698-AD16-4D7C-BA90-88795A961155}" destId="{26F07408-F4E4-4C01-9E4F-27C51585FD72}" srcOrd="0" destOrd="0" presId="urn:microsoft.com/office/officeart/2005/8/layout/hProcess9"/>
    <dgm:cxn modelId="{27ED51D2-8B3C-4230-B844-47D84D207EB3}" srcId="{9EA5517C-B4DA-4035-B4BD-158B16DAE1DE}" destId="{A6C41D79-D316-4835-9E2F-1C8CFD920987}" srcOrd="1" destOrd="0" parTransId="{A64315F4-4333-4E3F-B78B-45B4F7D55FA7}" sibTransId="{4A08DED1-49D1-4917-9080-71E041301F02}"/>
    <dgm:cxn modelId="{9A8C404F-DBDB-4DE3-BACD-9A77BF58908F}" srcId="{9EA5517C-B4DA-4035-B4BD-158B16DAE1DE}" destId="{F429CDCD-1103-4D00-BB3D-ABDC80A8C7D8}" srcOrd="2" destOrd="0" parTransId="{93CC1EF4-6983-42A7-BCD9-5ACA9A4F0B6F}" sibTransId="{E4D04CEA-AC50-41AC-B780-5206AB5D6A60}"/>
    <dgm:cxn modelId="{0AF65B7E-84A6-48D7-8BE5-79F75295C78D}" srcId="{9EA5517C-B4DA-4035-B4BD-158B16DAE1DE}" destId="{7D974698-AD16-4D7C-BA90-88795A961155}" srcOrd="3" destOrd="0" parTransId="{F56CBF79-9DAF-48B9-85A9-3470E1B91447}" sibTransId="{820DDE1F-9F2B-4E35-89B4-BA104DAAB65E}"/>
    <dgm:cxn modelId="{3A43C7D3-CAB0-4702-98C3-FF22887FF969}" type="presOf" srcId="{F429CDCD-1103-4D00-BB3D-ABDC80A8C7D8}" destId="{B42BF51E-E90E-412B-B07A-2F32D5118175}" srcOrd="0" destOrd="0" presId="urn:microsoft.com/office/officeart/2005/8/layout/hProcess9"/>
    <dgm:cxn modelId="{85B17CCF-7681-4350-B949-58499C74035B}" type="presParOf" srcId="{6C7D7066-C61B-4498-AA6D-FE12E278A1B8}" destId="{AAD1A934-0431-43E0-974E-361A561F5610}" srcOrd="0" destOrd="0" presId="urn:microsoft.com/office/officeart/2005/8/layout/hProcess9"/>
    <dgm:cxn modelId="{CAB601E6-8076-45F9-9FEE-E74DCB2A5C16}" type="presParOf" srcId="{6C7D7066-C61B-4498-AA6D-FE12E278A1B8}" destId="{B347EBAE-9694-4857-9E08-D331A4E9E7D9}" srcOrd="1" destOrd="0" presId="urn:microsoft.com/office/officeart/2005/8/layout/hProcess9"/>
    <dgm:cxn modelId="{5B0217AF-83D1-46BD-964A-F65837F441AD}" type="presParOf" srcId="{B347EBAE-9694-4857-9E08-D331A4E9E7D9}" destId="{10908390-576C-457E-8540-E64049587A44}" srcOrd="0" destOrd="0" presId="urn:microsoft.com/office/officeart/2005/8/layout/hProcess9"/>
    <dgm:cxn modelId="{26CB7533-0B89-430F-AF8D-AAE5A5290220}" type="presParOf" srcId="{B347EBAE-9694-4857-9E08-D331A4E9E7D9}" destId="{D0344F6E-981D-4514-8D11-23108315D650}" srcOrd="1" destOrd="0" presId="urn:microsoft.com/office/officeart/2005/8/layout/hProcess9"/>
    <dgm:cxn modelId="{D40C5076-CA31-4CED-A57C-7B1A2B29DDA1}" type="presParOf" srcId="{B347EBAE-9694-4857-9E08-D331A4E9E7D9}" destId="{799DB565-291E-4878-BE94-3E0E60EB017C}" srcOrd="2" destOrd="0" presId="urn:microsoft.com/office/officeart/2005/8/layout/hProcess9"/>
    <dgm:cxn modelId="{4A97E7C3-C92D-4F16-BDC2-6A1D24ED9F56}" type="presParOf" srcId="{B347EBAE-9694-4857-9E08-D331A4E9E7D9}" destId="{F8CD0987-31A6-4EB2-8B7E-EADF231C9536}" srcOrd="3" destOrd="0" presId="urn:microsoft.com/office/officeart/2005/8/layout/hProcess9"/>
    <dgm:cxn modelId="{417F81B1-1E10-4C2B-8FFD-2034C0962E3B}" type="presParOf" srcId="{B347EBAE-9694-4857-9E08-D331A4E9E7D9}" destId="{B42BF51E-E90E-412B-B07A-2F32D5118175}" srcOrd="4" destOrd="0" presId="urn:microsoft.com/office/officeart/2005/8/layout/hProcess9"/>
    <dgm:cxn modelId="{DEAD946D-280A-44B0-92D5-834131EB167D}" type="presParOf" srcId="{B347EBAE-9694-4857-9E08-D331A4E9E7D9}" destId="{DA80CCA5-FF22-4267-AFFD-C87AE678C646}" srcOrd="5" destOrd="0" presId="urn:microsoft.com/office/officeart/2005/8/layout/hProcess9"/>
    <dgm:cxn modelId="{B6772EB6-A14B-42FD-860C-CFDF9C4286E7}" type="presParOf" srcId="{B347EBAE-9694-4857-9E08-D331A4E9E7D9}" destId="{26F07408-F4E4-4C01-9E4F-27C51585FD72}" srcOrd="6" destOrd="0" presId="urn:microsoft.com/office/officeart/2005/8/layout/hProcess9"/>
    <dgm:cxn modelId="{44272510-2071-4AD1-9D68-14C631769F16}" type="presParOf" srcId="{B347EBAE-9694-4857-9E08-D331A4E9E7D9}" destId="{C470BF6C-F0A6-47D4-80FF-9409A115EBF6}" srcOrd="7" destOrd="0" presId="urn:microsoft.com/office/officeart/2005/8/layout/hProcess9"/>
    <dgm:cxn modelId="{C231536F-22D1-4AA1-A405-1A5F3A67B410}" type="presParOf" srcId="{B347EBAE-9694-4857-9E08-D331A4E9E7D9}" destId="{3303EB5F-46E4-4341-9B40-2FA3CD9F33F2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1A934-0431-43E0-974E-361A561F5610}">
      <dsp:nvSpPr>
        <dsp:cNvPr id="0" name=""/>
        <dsp:cNvSpPr/>
      </dsp:nvSpPr>
      <dsp:spPr>
        <a:xfrm rot="10800000">
          <a:off x="1511396" y="0"/>
          <a:ext cx="5349644" cy="1494503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908390-576C-457E-8540-E64049587A44}">
      <dsp:nvSpPr>
        <dsp:cNvPr id="0" name=""/>
        <dsp:cNvSpPr/>
      </dsp:nvSpPr>
      <dsp:spPr>
        <a:xfrm>
          <a:off x="2314" y="448350"/>
          <a:ext cx="1454889" cy="59780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Bookman Old Style" panose="02050604050505020204" pitchFamily="18" charset="0"/>
            </a:rPr>
            <a:t>BIPM</a:t>
          </a:r>
          <a:endParaRPr lang="ru-RU" sz="1700" kern="1200" dirty="0">
            <a:latin typeface="Bookman Old Style" panose="02050604050505020204" pitchFamily="18" charset="0"/>
          </a:endParaRPr>
        </a:p>
      </dsp:txBody>
      <dsp:txXfrm>
        <a:off x="31496" y="477532"/>
        <a:ext cx="1396525" cy="539437"/>
      </dsp:txXfrm>
    </dsp:sp>
    <dsp:sp modelId="{799DB565-291E-4878-BE94-3E0E60EB017C}">
      <dsp:nvSpPr>
        <dsp:cNvPr id="0" name=""/>
        <dsp:cNvSpPr/>
      </dsp:nvSpPr>
      <dsp:spPr>
        <a:xfrm>
          <a:off x="2950107" y="802673"/>
          <a:ext cx="1454889" cy="597801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Bookman Old Style" panose="02050604050505020204" pitchFamily="18" charset="0"/>
            </a:rPr>
            <a:t>PSDL</a:t>
          </a:r>
          <a:endParaRPr lang="ru-RU" sz="1700" kern="1200" dirty="0">
            <a:latin typeface="Bookman Old Style" panose="02050604050505020204" pitchFamily="18" charset="0"/>
          </a:endParaRPr>
        </a:p>
      </dsp:txBody>
      <dsp:txXfrm>
        <a:off x="2979289" y="831855"/>
        <a:ext cx="1396525" cy="539437"/>
      </dsp:txXfrm>
    </dsp:sp>
    <dsp:sp modelId="{B42BF51E-E90E-412B-B07A-2F32D5118175}">
      <dsp:nvSpPr>
        <dsp:cNvPr id="0" name=""/>
        <dsp:cNvSpPr/>
      </dsp:nvSpPr>
      <dsp:spPr>
        <a:xfrm>
          <a:off x="4828565" y="448350"/>
          <a:ext cx="1744834" cy="597801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Bookman Old Style" panose="02050604050505020204" pitchFamily="18" charset="0"/>
            </a:rPr>
            <a:t>SSDL</a:t>
          </a:r>
          <a:r>
            <a:rPr lang="ru-RU" sz="1700" kern="1200" dirty="0" smtClean="0">
              <a:latin typeface="Bookman Old Style" panose="02050604050505020204" pitchFamily="18" charset="0"/>
            </a:rPr>
            <a:t> - </a:t>
          </a:r>
          <a:r>
            <a:rPr lang="en-US" sz="1700" kern="1200" dirty="0" smtClean="0">
              <a:latin typeface="Bookman Old Style" panose="02050604050505020204" pitchFamily="18" charset="0"/>
            </a:rPr>
            <a:t>UzNIM</a:t>
          </a:r>
          <a:endParaRPr lang="ru-RU" sz="1700" kern="1200" dirty="0">
            <a:latin typeface="Bookman Old Style" panose="02050604050505020204" pitchFamily="18" charset="0"/>
          </a:endParaRPr>
        </a:p>
      </dsp:txBody>
      <dsp:txXfrm>
        <a:off x="4857747" y="477532"/>
        <a:ext cx="1686470" cy="539437"/>
      </dsp:txXfrm>
    </dsp:sp>
    <dsp:sp modelId="{26F07408-F4E4-4C01-9E4F-27C51585FD72}">
      <dsp:nvSpPr>
        <dsp:cNvPr id="0" name=""/>
        <dsp:cNvSpPr/>
      </dsp:nvSpPr>
      <dsp:spPr>
        <a:xfrm>
          <a:off x="6893452" y="473506"/>
          <a:ext cx="1454889" cy="597801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Bookman Old Style" panose="02050604050505020204" pitchFamily="18" charset="0"/>
            </a:rPr>
            <a:t>USER</a:t>
          </a:r>
          <a:endParaRPr lang="ru-RU" sz="1700" kern="1200" dirty="0">
            <a:latin typeface="Bookman Old Style" panose="02050604050505020204" pitchFamily="18" charset="0"/>
          </a:endParaRPr>
        </a:p>
      </dsp:txBody>
      <dsp:txXfrm>
        <a:off x="6922634" y="502688"/>
        <a:ext cx="1396525" cy="539437"/>
      </dsp:txXfrm>
    </dsp:sp>
    <dsp:sp modelId="{3303EB5F-46E4-4341-9B40-2FA3CD9F33F2}">
      <dsp:nvSpPr>
        <dsp:cNvPr id="0" name=""/>
        <dsp:cNvSpPr/>
      </dsp:nvSpPr>
      <dsp:spPr>
        <a:xfrm>
          <a:off x="2941720" y="99504"/>
          <a:ext cx="1454889" cy="597801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Bookman Old Style" panose="02050604050505020204" pitchFamily="18" charset="0"/>
            </a:rPr>
            <a:t>IAEA SSDL</a:t>
          </a:r>
          <a:endParaRPr lang="ru-RU" sz="1700" kern="1200" dirty="0">
            <a:latin typeface="Bookman Old Style" panose="02050604050505020204" pitchFamily="18" charset="0"/>
          </a:endParaRPr>
        </a:p>
      </dsp:txBody>
      <dsp:txXfrm>
        <a:off x="2970902" y="128686"/>
        <a:ext cx="1396525" cy="539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4A0DE-E8CB-4B07-A4B5-98F64C60EB70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71875-013F-4E57-A57E-BE597CFA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6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22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8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008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799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66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5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505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38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47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476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1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601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49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265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1875-013F-4E57-A57E-BE597CFA3AA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970C67-4150-4956-8729-9415F8BA8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392" y="3207437"/>
            <a:ext cx="10826354" cy="2302006"/>
          </a:xfrm>
        </p:spPr>
        <p:txBody>
          <a:bodyPr anchor="ctr"/>
          <a:lstStyle>
            <a:lvl1pPr algn="ctr">
              <a:defRPr sz="7104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67B7FC-7BD6-47E1-BA5F-22C947BE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9619" y="6020999"/>
            <a:ext cx="5537203" cy="1107874"/>
          </a:xfrm>
        </p:spPr>
        <p:txBody>
          <a:bodyPr anchor="ctr"/>
          <a:lstStyle>
            <a:lvl1pPr marL="0" indent="0" algn="r">
              <a:buNone/>
              <a:defRPr sz="2842" cap="all" baseline="0"/>
            </a:lvl1pPr>
            <a:lvl2pPr marL="541325" indent="0" algn="ctr">
              <a:buNone/>
              <a:defRPr sz="2368"/>
            </a:lvl2pPr>
            <a:lvl3pPr marL="1082650" indent="0" algn="ctr">
              <a:buNone/>
              <a:defRPr sz="2131"/>
            </a:lvl3pPr>
            <a:lvl4pPr marL="1623974" indent="0" algn="ctr">
              <a:buNone/>
              <a:defRPr sz="1894"/>
            </a:lvl4pPr>
            <a:lvl5pPr marL="2165299" indent="0" algn="ctr">
              <a:buNone/>
              <a:defRPr sz="1894"/>
            </a:lvl5pPr>
            <a:lvl6pPr marL="2706624" indent="0" algn="ctr">
              <a:buNone/>
              <a:defRPr sz="1894"/>
            </a:lvl6pPr>
            <a:lvl7pPr marL="3247949" indent="0" algn="ctr">
              <a:buNone/>
              <a:defRPr sz="1894"/>
            </a:lvl7pPr>
            <a:lvl8pPr marL="3789274" indent="0" algn="ctr">
              <a:buNone/>
              <a:defRPr sz="1894"/>
            </a:lvl8pPr>
            <a:lvl9pPr marL="4330598" indent="0" algn="ctr">
              <a:buNone/>
              <a:defRPr sz="1894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52907A-3CB0-4790-A989-C433C4D1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634909"/>
            <a:ext cx="3247906" cy="432318"/>
          </a:xfrm>
        </p:spPr>
        <p:txBody>
          <a:bodyPr/>
          <a:lstStyle>
            <a:lvl1pPr>
              <a:defRPr/>
            </a:lvl1pPr>
          </a:lstStyle>
          <a:p>
            <a:fld id="{1855C05E-0F01-4814-B2A9-6470D6156D30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F11FA0-CB36-4653-B24F-0D8BECF0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634909"/>
            <a:ext cx="4871859" cy="432318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F48B60-676B-471F-8CB5-EDE5EBB2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634909"/>
            <a:ext cx="3247906" cy="432318"/>
          </a:xfrm>
        </p:spPr>
        <p:txBody>
          <a:bodyPr/>
          <a:lstStyle/>
          <a:p>
            <a:fld id="{E14BCF81-4445-4CE2-96F1-0CAD09232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860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o Content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="" xmlns:a16="http://schemas.microsoft.com/office/drawing/2014/main" id="{A8D93B15-2C2E-41BD-BC9D-9824F62D5857}"/>
              </a:ext>
            </a:extLst>
          </p:cNvPr>
          <p:cNvSpPr>
            <a:spLocks noChangeAspect="1"/>
          </p:cNvSpPr>
          <p:nvPr/>
        </p:nvSpPr>
        <p:spPr>
          <a:xfrm>
            <a:off x="0" y="7125529"/>
            <a:ext cx="14431529" cy="9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9CEEF"/>
          </a:solidFill>
          <a:ln w="12700">
            <a:miter lim="400000"/>
          </a:ln>
        </p:spPr>
        <p:txBody>
          <a:bodyPr lIns="45110" tIns="45110" rIns="45110" bIns="4511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552"/>
          </a:p>
        </p:txBody>
      </p:sp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02321" y="2"/>
            <a:ext cx="4932819" cy="5940082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751" y="432319"/>
            <a:ext cx="6547569" cy="15695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327557"/>
            <a:ext cx="3247906" cy="432318"/>
          </a:xfr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327557"/>
            <a:ext cx="4871859" cy="4323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327557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5108B4F-6DCF-4C31-9E72-BA4F0AB127A6}"/>
              </a:ext>
            </a:extLst>
          </p:cNvPr>
          <p:cNvSpPr/>
          <p:nvPr/>
        </p:nvSpPr>
        <p:spPr>
          <a:xfrm>
            <a:off x="1334881" y="1929786"/>
            <a:ext cx="1062952" cy="118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/>
          </a:p>
        </p:txBody>
      </p:sp>
      <p:sp>
        <p:nvSpPr>
          <p:cNvPr id="21" name="Text Placeholder 8">
            <a:extLst>
              <a:ext uri="{FF2B5EF4-FFF2-40B4-BE49-F238E27FC236}">
                <a16:creationId xmlns=""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923854" y="-273284"/>
            <a:ext cx="3878606" cy="2372348"/>
          </a:xfrm>
        </p:spPr>
        <p:txBody>
          <a:bodyPr wrap="square">
            <a:spAutoFit/>
          </a:bodyPr>
          <a:lstStyle>
            <a:lvl1pPr marL="0" indent="0" algn="r">
              <a:buNone/>
              <a:defRPr sz="16339" b="1">
                <a:solidFill>
                  <a:srgbClr val="49CEEF"/>
                </a:solidFill>
                <a:latin typeface="Arial Black" panose="020B0A04020102020204" pitchFamily="34" charset="0"/>
              </a:defRPr>
            </a:lvl1pPr>
            <a:lvl2pPr marL="541325" indent="0">
              <a:buNone/>
              <a:defRPr/>
            </a:lvl2pPr>
            <a:lvl3pPr marL="1082650" indent="0">
              <a:buNone/>
              <a:defRPr/>
            </a:lvl3pPr>
            <a:lvl4pPr marL="1623974" indent="0">
              <a:buNone/>
              <a:defRPr/>
            </a:lvl4pPr>
            <a:lvl5pPr marL="2165299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79720577"/>
      </p:ext>
    </p:extLst>
  </p:cSld>
  <p:clrMapOvr>
    <a:masterClrMapping/>
  </p:clrMapOvr>
  <p:transition spd="slow">
    <p:wip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o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="" xmlns:a16="http://schemas.microsoft.com/office/drawing/2014/main" id="{40770480-A1E9-42E8-8A41-B2716A9170A1}"/>
              </a:ext>
            </a:extLst>
          </p:cNvPr>
          <p:cNvSpPr>
            <a:spLocks noChangeAspect="1"/>
          </p:cNvSpPr>
          <p:nvPr/>
        </p:nvSpPr>
        <p:spPr>
          <a:xfrm>
            <a:off x="0" y="7125529"/>
            <a:ext cx="14431529" cy="9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9CEEF"/>
          </a:solidFill>
          <a:ln w="12700">
            <a:miter lim="400000"/>
          </a:ln>
        </p:spPr>
        <p:txBody>
          <a:bodyPr lIns="45110" tIns="45110" rIns="45110" bIns="4511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552"/>
          </a:p>
        </p:txBody>
      </p:sp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02321" y="2"/>
            <a:ext cx="4932819" cy="5940082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16" y="432319"/>
            <a:ext cx="8509905" cy="15695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327557"/>
            <a:ext cx="3247906" cy="432318"/>
          </a:xfr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327557"/>
            <a:ext cx="4871859" cy="4323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327557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101934"/>
      </p:ext>
    </p:extLst>
  </p:cSld>
  <p:clrMapOvr>
    <a:masterClrMapping/>
  </p:clrMapOvr>
  <p:transition spd="slow">
    <p:wip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640" y="-45814"/>
            <a:ext cx="9257877" cy="1569504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724" y="1523689"/>
            <a:ext cx="8100793" cy="1569504"/>
          </a:xfrm>
        </p:spPr>
        <p:txBody>
          <a:bodyPr>
            <a:normAutofit/>
          </a:bodyPr>
          <a:lstStyle>
            <a:lvl1pPr marL="0" indent="0" algn="just">
              <a:buNone/>
              <a:defRPr sz="2368" cap="all" baseline="0"/>
            </a:lvl1pPr>
            <a:lvl2pPr marL="541325" indent="0" algn="r">
              <a:buNone/>
              <a:defRPr/>
            </a:lvl2pPr>
            <a:lvl3pPr marL="1082650" indent="0" algn="r">
              <a:buNone/>
              <a:defRPr/>
            </a:lvl3pPr>
            <a:lvl4pPr marL="1623974" indent="0" algn="r">
              <a:buNone/>
              <a:defRPr/>
            </a:lvl4pPr>
            <a:lvl5pPr marL="2165299" indent="0" algn="r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634909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634909"/>
            <a:ext cx="4871859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634909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0B821264-AC07-4573-9198-981E26063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8339" y="5593822"/>
            <a:ext cx="4221526" cy="1733032"/>
          </a:xfrm>
        </p:spPr>
        <p:txBody>
          <a:bodyPr anchor="ctr">
            <a:normAutofit/>
          </a:bodyPr>
          <a:lstStyle>
            <a:lvl1pPr marL="0" indent="0" algn="just">
              <a:buNone/>
              <a:defRPr sz="2131" cap="all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04641315"/>
      </p:ext>
    </p:extLst>
  </p:cSld>
  <p:clrMapOvr>
    <a:masterClrMapping/>
  </p:clrMapOvr>
  <p:transition spd="slow">
    <p:wip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4392" y="2970313"/>
            <a:ext cx="10826354" cy="1185581"/>
          </a:xfrm>
        </p:spPr>
        <p:txBody>
          <a:bodyPr anchor="b"/>
          <a:lstStyle>
            <a:lvl1pPr algn="ctr">
              <a:defRPr sz="7104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392" y="4264913"/>
            <a:ext cx="10826354" cy="1960468"/>
          </a:xfrm>
        </p:spPr>
        <p:txBody>
          <a:bodyPr>
            <a:normAutofit/>
          </a:bodyPr>
          <a:lstStyle>
            <a:lvl1pPr marL="0" indent="0" algn="ctr">
              <a:buNone/>
              <a:defRPr sz="3789">
                <a:solidFill>
                  <a:schemeClr val="bg2"/>
                </a:solidFill>
              </a:defRPr>
            </a:lvl1pPr>
            <a:lvl2pPr marL="541325" indent="0" algn="ctr">
              <a:buNone/>
              <a:defRPr sz="2368"/>
            </a:lvl2pPr>
            <a:lvl3pPr marL="1082650" indent="0" algn="ctr">
              <a:buNone/>
              <a:defRPr sz="2131"/>
            </a:lvl3pPr>
            <a:lvl4pPr marL="1623974" indent="0" algn="ctr">
              <a:buNone/>
              <a:defRPr sz="1894"/>
            </a:lvl4pPr>
            <a:lvl5pPr marL="2165299" indent="0" algn="ctr">
              <a:buNone/>
              <a:defRPr sz="1894"/>
            </a:lvl5pPr>
            <a:lvl6pPr marL="2706624" indent="0" algn="ctr">
              <a:buNone/>
              <a:defRPr sz="1894"/>
            </a:lvl6pPr>
            <a:lvl7pPr marL="3247949" indent="0" algn="ctr">
              <a:buNone/>
              <a:defRPr sz="1894"/>
            </a:lvl7pPr>
            <a:lvl8pPr marL="3789274" indent="0" algn="ctr">
              <a:buNone/>
              <a:defRPr sz="1894"/>
            </a:lvl8pPr>
            <a:lvl9pPr marL="4330598" indent="0" algn="ctr">
              <a:buNone/>
              <a:defRPr sz="1894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7129373"/>
            <a:ext cx="14435138" cy="990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77181" y="7357635"/>
            <a:ext cx="1927258" cy="534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3138097" y="5846455"/>
            <a:ext cx="1297041" cy="1282918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6346" y="7502949"/>
            <a:ext cx="1709700" cy="347468"/>
            <a:chOff x="8616280" y="6285754"/>
            <a:chExt cx="1444022" cy="293462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616280" y="6285754"/>
              <a:ext cx="1444022" cy="293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8" dirty="0">
                  <a:solidFill>
                    <a:schemeClr val="bg2">
                      <a:lumMod val="75000"/>
                    </a:schemeClr>
                  </a:solidFill>
                </a:rPr>
                <a:t>Made with       by </a:t>
              </a:r>
            </a:p>
          </p:txBody>
        </p:sp>
        <p:sp>
          <p:nvSpPr>
            <p:cNvPr id="13" name="Freeform 290"/>
            <p:cNvSpPr/>
            <p:nvPr userDrawn="1"/>
          </p:nvSpPr>
          <p:spPr>
            <a:xfrm>
              <a:off x="9544347" y="6374509"/>
              <a:ext cx="152053" cy="130265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26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8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09155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3138097" y="6837145"/>
            <a:ext cx="1297041" cy="128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482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2644" y="3377956"/>
            <a:ext cx="5523568" cy="2024142"/>
          </a:xfrm>
        </p:spPr>
        <p:txBody>
          <a:bodyPr anchor="b"/>
          <a:lstStyle>
            <a:lvl1pPr>
              <a:defRPr sz="7104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2644" y="5975831"/>
            <a:ext cx="5523568" cy="1234484"/>
          </a:xfrm>
        </p:spPr>
        <p:txBody>
          <a:bodyPr/>
          <a:lstStyle>
            <a:lvl1pPr marL="0" indent="0">
              <a:buNone/>
              <a:defRPr sz="2842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541325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2pPr>
            <a:lvl3pPr marL="108265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6239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4pPr>
            <a:lvl5pPr marL="216529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5pPr>
            <a:lvl6pPr marL="270662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6pPr>
            <a:lvl7pPr marL="324794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7pPr>
            <a:lvl8pPr marL="37892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8pPr>
            <a:lvl9pPr marL="4330598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11271" y="1648339"/>
            <a:ext cx="7713513" cy="4815757"/>
          </a:xfrm>
        </p:spPr>
        <p:txBody>
          <a:bodyPr wrap="square">
            <a:spAutoFit/>
          </a:bodyPr>
          <a:lstStyle>
            <a:lvl1pPr marL="0" indent="0">
              <a:buNone/>
              <a:defRPr sz="33981" b="1" kern="0" spc="12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541325" indent="0">
              <a:buNone/>
              <a:defRPr/>
            </a:lvl2pPr>
            <a:lvl3pPr marL="1082650" indent="0">
              <a:buNone/>
              <a:defRPr/>
            </a:lvl3pPr>
            <a:lvl4pPr marL="1623974" indent="0">
              <a:buNone/>
              <a:defRPr/>
            </a:lvl4pPr>
            <a:lvl5pPr marL="2165299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332297E-EF6D-4FDD-96E6-ACE1CE56D479}"/>
              </a:ext>
            </a:extLst>
          </p:cNvPr>
          <p:cNvSpPr/>
          <p:nvPr/>
        </p:nvSpPr>
        <p:spPr>
          <a:xfrm>
            <a:off x="8602645" y="5629910"/>
            <a:ext cx="1062952" cy="118110"/>
          </a:xfrm>
          <a:prstGeom prst="rect">
            <a:avLst/>
          </a:prstGeom>
          <a:solidFill>
            <a:srgbClr val="4AC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/>
          </a:p>
        </p:txBody>
      </p:sp>
    </p:spTree>
    <p:extLst>
      <p:ext uri="{BB962C8B-B14F-4D97-AF65-F5344CB8AC3E}">
        <p14:creationId xmlns:p14="http://schemas.microsoft.com/office/powerpoint/2010/main" val="1958718930"/>
      </p:ext>
    </p:extLst>
  </p:cSld>
  <p:clrMapOvr>
    <a:masterClrMapping/>
  </p:clrMapOvr>
  <p:transition spd="slow">
    <p:wip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05" y="1206378"/>
            <a:ext cx="5523568" cy="2024142"/>
          </a:xfrm>
        </p:spPr>
        <p:txBody>
          <a:bodyPr anchor="b"/>
          <a:lstStyle>
            <a:lvl1pPr>
              <a:defRPr sz="7104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805" y="3804253"/>
            <a:ext cx="5523568" cy="1234484"/>
          </a:xfrm>
        </p:spPr>
        <p:txBody>
          <a:bodyPr/>
          <a:lstStyle>
            <a:lvl1pPr marL="0" indent="0">
              <a:buNone/>
              <a:defRPr sz="2842" cap="all" baseline="0">
                <a:solidFill>
                  <a:schemeClr val="bg1"/>
                </a:solidFill>
              </a:defRPr>
            </a:lvl1pPr>
            <a:lvl2pPr marL="541325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2pPr>
            <a:lvl3pPr marL="108265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6239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4pPr>
            <a:lvl5pPr marL="216529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5pPr>
            <a:lvl6pPr marL="270662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6pPr>
            <a:lvl7pPr marL="324794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7pPr>
            <a:lvl8pPr marL="37892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8pPr>
            <a:lvl9pPr marL="4330598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8082" y="2242237"/>
            <a:ext cx="7713512" cy="4798686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33981" b="1" kern="0" spc="12" baseline="0" dirty="0">
                <a:solidFill>
                  <a:srgbClr val="49CEEF"/>
                </a:solidFill>
                <a:latin typeface="Arial Black" panose="020B0A04020102020204" pitchFamily="34" charset="0"/>
              </a:defRPr>
            </a:lvl1pPr>
          </a:lstStyle>
          <a:p>
            <a:pPr marL="270662" lvl="0" indent="-270662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332297E-EF6D-4FDD-96E6-ACE1CE56D479}"/>
              </a:ext>
            </a:extLst>
          </p:cNvPr>
          <p:cNvSpPr/>
          <p:nvPr/>
        </p:nvSpPr>
        <p:spPr>
          <a:xfrm>
            <a:off x="397061" y="3458332"/>
            <a:ext cx="1062952" cy="118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/>
          </a:p>
        </p:txBody>
      </p:sp>
    </p:spTree>
    <p:extLst>
      <p:ext uri="{BB962C8B-B14F-4D97-AF65-F5344CB8AC3E}">
        <p14:creationId xmlns:p14="http://schemas.microsoft.com/office/powerpoint/2010/main" val="221757625"/>
      </p:ext>
    </p:extLst>
  </p:cSld>
  <p:clrMapOvr>
    <a:masterClrMapping/>
  </p:clrMapOvr>
  <p:transition spd="slow">
    <p:wip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="" xmlns:a16="http://schemas.microsoft.com/office/drawing/2014/main" id="{24C0F9AA-7BFD-46B6-81AF-54EDAE157257}"/>
              </a:ext>
            </a:extLst>
          </p:cNvPr>
          <p:cNvSpPr>
            <a:spLocks noChangeAspect="1"/>
          </p:cNvSpPr>
          <p:nvPr/>
        </p:nvSpPr>
        <p:spPr>
          <a:xfrm>
            <a:off x="0" y="7125529"/>
            <a:ext cx="14431529" cy="9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9CEEF"/>
          </a:solidFill>
          <a:ln w="12700">
            <a:miter lim="400000"/>
          </a:ln>
        </p:spPr>
        <p:txBody>
          <a:bodyPr lIns="45110" tIns="45110" rIns="45110" bIns="4511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552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751" y="432319"/>
            <a:ext cx="10487971" cy="15695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416" y="2440101"/>
            <a:ext cx="12450307" cy="46040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327557"/>
            <a:ext cx="3247906" cy="432318"/>
          </a:xfr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327557"/>
            <a:ext cx="4871859" cy="4323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327557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=""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923854" y="-273284"/>
            <a:ext cx="3878606" cy="2372348"/>
          </a:xfrm>
        </p:spPr>
        <p:txBody>
          <a:bodyPr wrap="square">
            <a:spAutoFit/>
          </a:bodyPr>
          <a:lstStyle>
            <a:lvl1pPr marL="0" indent="0" algn="r">
              <a:buNone/>
              <a:defRPr sz="16339" b="1">
                <a:solidFill>
                  <a:srgbClr val="49CEEF"/>
                </a:solidFill>
                <a:latin typeface="Arial Black" panose="020B0A04020102020204" pitchFamily="34" charset="0"/>
              </a:defRPr>
            </a:lvl1pPr>
            <a:lvl2pPr marL="541325" indent="0">
              <a:buNone/>
              <a:defRPr/>
            </a:lvl2pPr>
            <a:lvl3pPr marL="1082650" indent="0">
              <a:buNone/>
              <a:defRPr/>
            </a:lvl3pPr>
            <a:lvl4pPr marL="1623974" indent="0">
              <a:buNone/>
              <a:defRPr/>
            </a:lvl4pPr>
            <a:lvl5pPr marL="2165299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5108B4F-6DCF-4C31-9E72-BA4F0AB127A6}"/>
              </a:ext>
            </a:extLst>
          </p:cNvPr>
          <p:cNvSpPr/>
          <p:nvPr/>
        </p:nvSpPr>
        <p:spPr>
          <a:xfrm>
            <a:off x="1334881" y="1929786"/>
            <a:ext cx="1062952" cy="118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/>
          </a:p>
        </p:txBody>
      </p:sp>
    </p:spTree>
    <p:extLst>
      <p:ext uri="{BB962C8B-B14F-4D97-AF65-F5344CB8AC3E}">
        <p14:creationId xmlns:p14="http://schemas.microsoft.com/office/powerpoint/2010/main" val="1780296539"/>
      </p:ext>
    </p:extLst>
  </p:cSld>
  <p:clrMapOvr>
    <a:masterClrMapping/>
  </p:clrMapOvr>
  <p:transition spd="slow">
    <p:wip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="" xmlns:a16="http://schemas.microsoft.com/office/drawing/2014/main" id="{A63C1AE6-3AA5-4D04-B5D9-47F570988F94}"/>
              </a:ext>
            </a:extLst>
          </p:cNvPr>
          <p:cNvSpPr>
            <a:spLocks noChangeAspect="1"/>
          </p:cNvSpPr>
          <p:nvPr/>
        </p:nvSpPr>
        <p:spPr>
          <a:xfrm>
            <a:off x="0" y="7125529"/>
            <a:ext cx="14431529" cy="9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9CEEF"/>
          </a:solidFill>
          <a:ln w="12700">
            <a:miter lim="400000"/>
          </a:ln>
        </p:spPr>
        <p:txBody>
          <a:bodyPr lIns="45110" tIns="45110" rIns="45110" bIns="4511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552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16" y="432319"/>
            <a:ext cx="12450307" cy="15695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416" y="2440101"/>
            <a:ext cx="12450307" cy="46040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327557"/>
            <a:ext cx="3247906" cy="432318"/>
          </a:xfrm>
        </p:spPr>
        <p:txBody>
          <a:bodyPr/>
          <a:lstStyle>
            <a:lvl1pPr>
              <a:defRPr/>
            </a:lvl1pPr>
          </a:lstStyle>
          <a:p>
            <a:fld id="{1855C05E-0F01-4814-B2A9-6470D6156D30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327557"/>
            <a:ext cx="4871859" cy="432318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327557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14BCF81-4445-4CE2-96F1-0CAD09232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16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="" xmlns:a16="http://schemas.microsoft.com/office/drawing/2014/main" id="{1B8ACB25-5C2B-4530-A15E-300A071DFB2D}"/>
              </a:ext>
            </a:extLst>
          </p:cNvPr>
          <p:cNvSpPr>
            <a:spLocks noChangeAspect="1"/>
          </p:cNvSpPr>
          <p:nvPr/>
        </p:nvSpPr>
        <p:spPr>
          <a:xfrm>
            <a:off x="0" y="7125529"/>
            <a:ext cx="14431529" cy="9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9CEEF"/>
          </a:solidFill>
          <a:ln w="12700">
            <a:miter lim="400000"/>
          </a:ln>
        </p:spPr>
        <p:txBody>
          <a:bodyPr lIns="45110" tIns="45110" rIns="45110" bIns="4511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552"/>
          </a:p>
        </p:txBody>
      </p:sp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02321" y="2"/>
            <a:ext cx="4932819" cy="5940082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751" y="432319"/>
            <a:ext cx="6547569" cy="15695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416" y="2434138"/>
            <a:ext cx="8509905" cy="4609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327557"/>
            <a:ext cx="3247906" cy="432318"/>
          </a:xfr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327557"/>
            <a:ext cx="4871859" cy="4323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327557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5108B4F-6DCF-4C31-9E72-BA4F0AB127A6}"/>
              </a:ext>
            </a:extLst>
          </p:cNvPr>
          <p:cNvSpPr/>
          <p:nvPr/>
        </p:nvSpPr>
        <p:spPr>
          <a:xfrm>
            <a:off x="1334881" y="1929786"/>
            <a:ext cx="1062952" cy="118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/>
          </a:p>
        </p:txBody>
      </p:sp>
      <p:sp>
        <p:nvSpPr>
          <p:cNvPr id="21" name="Text Placeholder 8">
            <a:extLst>
              <a:ext uri="{FF2B5EF4-FFF2-40B4-BE49-F238E27FC236}">
                <a16:creationId xmlns=""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923854" y="-273284"/>
            <a:ext cx="3878606" cy="2372348"/>
          </a:xfrm>
        </p:spPr>
        <p:txBody>
          <a:bodyPr wrap="square">
            <a:spAutoFit/>
          </a:bodyPr>
          <a:lstStyle>
            <a:lvl1pPr marL="0" indent="0" algn="r">
              <a:buNone/>
              <a:defRPr sz="16339" b="1">
                <a:solidFill>
                  <a:srgbClr val="49CEEF"/>
                </a:solidFill>
                <a:latin typeface="Arial Black" panose="020B0A04020102020204" pitchFamily="34" charset="0"/>
              </a:defRPr>
            </a:lvl1pPr>
            <a:lvl2pPr marL="541325" indent="0">
              <a:buNone/>
              <a:defRPr/>
            </a:lvl2pPr>
            <a:lvl3pPr marL="1082650" indent="0">
              <a:buNone/>
              <a:defRPr/>
            </a:lvl3pPr>
            <a:lvl4pPr marL="1623974" indent="0">
              <a:buNone/>
              <a:defRPr/>
            </a:lvl4pPr>
            <a:lvl5pPr marL="2165299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599767351"/>
      </p:ext>
    </p:extLst>
  </p:cSld>
  <p:clrMapOvr>
    <a:masterClrMapping/>
  </p:clrMapOvr>
  <p:transition spd="slow">
    <p:wip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="" xmlns:a16="http://schemas.microsoft.com/office/drawing/2014/main" id="{C2CFFC5E-D581-409A-B45D-FF78104F1968}"/>
              </a:ext>
            </a:extLst>
          </p:cNvPr>
          <p:cNvSpPr>
            <a:spLocks noChangeAspect="1"/>
          </p:cNvSpPr>
          <p:nvPr/>
        </p:nvSpPr>
        <p:spPr>
          <a:xfrm>
            <a:off x="0" y="7125529"/>
            <a:ext cx="14431529" cy="9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9CEEF"/>
          </a:solidFill>
          <a:ln w="12700">
            <a:miter lim="400000"/>
          </a:ln>
        </p:spPr>
        <p:txBody>
          <a:bodyPr lIns="45110" tIns="45110" rIns="45110" bIns="4511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552"/>
          </a:p>
        </p:txBody>
      </p:sp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02321" y="2"/>
            <a:ext cx="4932819" cy="5940082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16" y="432319"/>
            <a:ext cx="8509905" cy="15695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416" y="2434138"/>
            <a:ext cx="8509905" cy="4609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327557"/>
            <a:ext cx="3247906" cy="432318"/>
          </a:xfr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327557"/>
            <a:ext cx="4871859" cy="4323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327557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7126"/>
      </p:ext>
    </p:extLst>
  </p:cSld>
  <p:clrMapOvr>
    <a:masterClrMapping/>
  </p:clrMapOvr>
  <p:transition spd="slow">
    <p:wip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o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="" xmlns:a16="http://schemas.microsoft.com/office/drawing/2014/main" id="{30B5C914-7A87-4B82-BC1C-FE8494620EB4}"/>
              </a:ext>
            </a:extLst>
          </p:cNvPr>
          <p:cNvSpPr>
            <a:spLocks noChangeAspect="1"/>
          </p:cNvSpPr>
          <p:nvPr/>
        </p:nvSpPr>
        <p:spPr>
          <a:xfrm>
            <a:off x="0" y="7125529"/>
            <a:ext cx="14431529" cy="9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9CEEF"/>
          </a:solidFill>
          <a:ln w="12700">
            <a:miter lim="400000"/>
          </a:ln>
        </p:spPr>
        <p:txBody>
          <a:bodyPr lIns="45110" tIns="45110" rIns="45110" bIns="4511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552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751" y="432319"/>
            <a:ext cx="10487971" cy="15695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327557"/>
            <a:ext cx="3247906" cy="432318"/>
          </a:xfr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327557"/>
            <a:ext cx="4871859" cy="4323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327557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=""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923854" y="-273284"/>
            <a:ext cx="3878606" cy="2372348"/>
          </a:xfrm>
        </p:spPr>
        <p:txBody>
          <a:bodyPr wrap="square">
            <a:spAutoFit/>
          </a:bodyPr>
          <a:lstStyle>
            <a:lvl1pPr marL="0" indent="0" algn="r">
              <a:buNone/>
              <a:defRPr sz="16339" b="1">
                <a:solidFill>
                  <a:srgbClr val="49CEEF"/>
                </a:solidFill>
                <a:latin typeface="Arial Black" panose="020B0A04020102020204" pitchFamily="34" charset="0"/>
              </a:defRPr>
            </a:lvl1pPr>
            <a:lvl2pPr marL="541325" indent="0">
              <a:buNone/>
              <a:defRPr/>
            </a:lvl2pPr>
            <a:lvl3pPr marL="1082650" indent="0">
              <a:buNone/>
              <a:defRPr/>
            </a:lvl3pPr>
            <a:lvl4pPr marL="1623974" indent="0">
              <a:buNone/>
              <a:defRPr/>
            </a:lvl4pPr>
            <a:lvl5pPr marL="2165299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5108B4F-6DCF-4C31-9E72-BA4F0AB127A6}"/>
              </a:ext>
            </a:extLst>
          </p:cNvPr>
          <p:cNvSpPr/>
          <p:nvPr/>
        </p:nvSpPr>
        <p:spPr>
          <a:xfrm>
            <a:off x="1334881" y="1929786"/>
            <a:ext cx="1062952" cy="118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/>
          </a:p>
        </p:txBody>
      </p:sp>
    </p:spTree>
    <p:extLst>
      <p:ext uri="{BB962C8B-B14F-4D97-AF65-F5344CB8AC3E}">
        <p14:creationId xmlns:p14="http://schemas.microsoft.com/office/powerpoint/2010/main" val="3622225551"/>
      </p:ext>
    </p:extLst>
  </p:cSld>
  <p:clrMapOvr>
    <a:masterClrMapping/>
  </p:clrMapOvr>
  <p:transition spd="slow">
    <p:wipe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="" xmlns:a16="http://schemas.microsoft.com/office/drawing/2014/main" id="{147B1B26-CB49-490A-AB66-29E4BBEB35F7}"/>
              </a:ext>
            </a:extLst>
          </p:cNvPr>
          <p:cNvSpPr>
            <a:spLocks noChangeAspect="1"/>
          </p:cNvSpPr>
          <p:nvPr/>
        </p:nvSpPr>
        <p:spPr>
          <a:xfrm>
            <a:off x="0" y="7125529"/>
            <a:ext cx="14431529" cy="9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49CEEF"/>
          </a:solidFill>
          <a:ln w="12700">
            <a:miter lim="400000"/>
          </a:ln>
        </p:spPr>
        <p:txBody>
          <a:bodyPr lIns="45110" tIns="45110" rIns="45110" bIns="4511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552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16" y="432319"/>
            <a:ext cx="12450307" cy="15695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416" y="7327557"/>
            <a:ext cx="3247906" cy="432318"/>
          </a:xfr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1640" y="7327557"/>
            <a:ext cx="4871859" cy="4323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4816" y="7327557"/>
            <a:ext cx="3247906" cy="432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21441"/>
      </p:ext>
    </p:extLst>
  </p:cSld>
  <p:clrMapOvr>
    <a:masterClrMapping/>
  </p:clrMapOvr>
  <p:transition spd="slow">
    <p:wip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E92820E-F81D-4DFD-8733-1D24A4D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16" y="432319"/>
            <a:ext cx="12450307" cy="1569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584069-DA73-4ED1-8EA9-C3006B8E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416" y="2161591"/>
            <a:ext cx="12450307" cy="5152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C7D7BE-CE32-4BF8-BBEB-E4E9D6548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416" y="7526096"/>
            <a:ext cx="3247906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335E2F-C15A-4548-80F5-181D09C6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1640" y="7526096"/>
            <a:ext cx="487185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2E0BA0-643A-4B18-BC5E-12B02C3A0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94816" y="7526096"/>
            <a:ext cx="3247906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9D7A131-9B76-4E64-AD97-136DDE626FB1}"/>
              </a:ext>
            </a:extLst>
          </p:cNvPr>
          <p:cNvSpPr/>
          <p:nvPr/>
        </p:nvSpPr>
        <p:spPr>
          <a:xfrm rot="5400000">
            <a:off x="13754041" y="6875768"/>
            <a:ext cx="2148986" cy="31098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21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35804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1082650" rtl="0" eaLnBrk="1" latinLnBrk="0" hangingPunct="1">
        <a:lnSpc>
          <a:spcPct val="90000"/>
        </a:lnSpc>
        <a:spcBef>
          <a:spcPct val="0"/>
        </a:spcBef>
        <a:buNone/>
        <a:defRPr sz="5210" b="1" kern="1200" cap="all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70662" indent="-270662" algn="l" defTabSz="1082650" rtl="0" eaLnBrk="1" latinLnBrk="0" hangingPunct="1">
        <a:lnSpc>
          <a:spcPct val="90000"/>
        </a:lnSpc>
        <a:spcBef>
          <a:spcPts val="1184"/>
        </a:spcBef>
        <a:buFont typeface="Arial" panose="020B0604020202020204" pitchFamily="34" charset="0"/>
        <a:buChar char="•"/>
        <a:defRPr sz="3315" kern="1200">
          <a:solidFill>
            <a:schemeClr val="tx1"/>
          </a:solidFill>
          <a:latin typeface="+mn-lt"/>
          <a:ea typeface="+mn-ea"/>
          <a:cs typeface="+mn-cs"/>
        </a:defRPr>
      </a:lvl1pPr>
      <a:lvl2pPr marL="811987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842" kern="1200">
          <a:solidFill>
            <a:schemeClr val="tx1"/>
          </a:solidFill>
          <a:latin typeface="+mn-lt"/>
          <a:ea typeface="+mn-ea"/>
          <a:cs typeface="+mn-cs"/>
        </a:defRPr>
      </a:lvl2pPr>
      <a:lvl3pPr marL="1353312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3pPr>
      <a:lvl4pPr marL="1894637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435962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977286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518611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4059936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601261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1pPr>
      <a:lvl2pPr marL="541325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82650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3pPr>
      <a:lvl4pPr marL="162397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165299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70662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247949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378927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330598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21757" y="162401"/>
            <a:ext cx="12991624" cy="83815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1757" y="1894683"/>
            <a:ext cx="12991624" cy="5358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3754041" y="6875768"/>
            <a:ext cx="2148986" cy="31098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21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1585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ransition spd="slow">
    <p:wipe/>
  </p:transition>
  <p:hf hdr="0"/>
  <p:txStyles>
    <p:titleStyle>
      <a:lvl1pPr algn="r" defTabSz="1082595" rtl="0" eaLnBrk="1" latinLnBrk="0" hangingPunct="1">
        <a:spcBef>
          <a:spcPct val="0"/>
        </a:spcBef>
        <a:buNone/>
        <a:defRPr lang="en-US" sz="4736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405972" indent="-405972" algn="l" defTabSz="1082595" rtl="0" eaLnBrk="1" latinLnBrk="0" hangingPunct="1">
        <a:spcBef>
          <a:spcPct val="20000"/>
        </a:spcBef>
        <a:buFont typeface="Arial" pitchFamily="34" charset="0"/>
        <a:buChar char="•"/>
        <a:defRPr sz="3789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879609" indent="-338313" algn="l" defTabSz="1082595" rtl="0" eaLnBrk="1" latinLnBrk="0" hangingPunct="1">
        <a:spcBef>
          <a:spcPct val="20000"/>
        </a:spcBef>
        <a:buFont typeface="Arial" pitchFamily="34" charset="0"/>
        <a:buChar char="–"/>
        <a:defRPr sz="3315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353243" indent="-270649" algn="l" defTabSz="1082595" rtl="0" eaLnBrk="1" latinLnBrk="0" hangingPunct="1">
        <a:spcBef>
          <a:spcPct val="20000"/>
        </a:spcBef>
        <a:buFont typeface="Arial" pitchFamily="34" charset="0"/>
        <a:buChar char="•"/>
        <a:defRPr sz="2842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894542" indent="-270649" algn="l" defTabSz="1082595" rtl="0" eaLnBrk="1" latinLnBrk="0" hangingPunct="1">
        <a:spcBef>
          <a:spcPct val="20000"/>
        </a:spcBef>
        <a:buFont typeface="Arial" pitchFamily="34" charset="0"/>
        <a:buChar char="–"/>
        <a:defRPr sz="2368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435841" indent="-270649" algn="l" defTabSz="1082595" rtl="0" eaLnBrk="1" latinLnBrk="0" hangingPunct="1">
        <a:spcBef>
          <a:spcPct val="20000"/>
        </a:spcBef>
        <a:buFont typeface="Arial" pitchFamily="34" charset="0"/>
        <a:buChar char="»"/>
        <a:defRPr sz="2368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977137" indent="-270649" algn="l" defTabSz="1082595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6pPr>
      <a:lvl7pPr marL="3518436" indent="-270649" algn="l" defTabSz="1082595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7pPr>
      <a:lvl8pPr marL="4059734" indent="-270649" algn="l" defTabSz="1082595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8pPr>
      <a:lvl9pPr marL="4601031" indent="-270649" algn="l" defTabSz="1082595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1pPr>
      <a:lvl2pPr marL="541299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82595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3pPr>
      <a:lvl4pPr marL="1623894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165191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706489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247785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3789084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330383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421" y="403791"/>
            <a:ext cx="3450298" cy="952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88127" y="2564673"/>
            <a:ext cx="9258884" cy="40282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082595"/>
            <a:r>
              <a:rPr lang="en-US" sz="6394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6394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6394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52947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ransition spd="slow">
    <p:wipe/>
  </p:transition>
  <p:hf hdr="0"/>
  <p:txStyles>
    <p:titleStyle>
      <a:lvl1pPr algn="l" defTabSz="1082595" rtl="0" eaLnBrk="1" latinLnBrk="0" hangingPunct="1">
        <a:lnSpc>
          <a:spcPct val="90000"/>
        </a:lnSpc>
        <a:spcBef>
          <a:spcPct val="0"/>
        </a:spcBef>
        <a:buNone/>
        <a:defRPr sz="52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649" indent="-270649" algn="l" defTabSz="1082595" rtl="0" eaLnBrk="1" latinLnBrk="0" hangingPunct="1">
        <a:lnSpc>
          <a:spcPct val="90000"/>
        </a:lnSpc>
        <a:spcBef>
          <a:spcPts val="1184"/>
        </a:spcBef>
        <a:buFont typeface="Arial" panose="020B0604020202020204" pitchFamily="34" charset="0"/>
        <a:buChar char="•"/>
        <a:defRPr sz="3315" kern="1200">
          <a:solidFill>
            <a:schemeClr val="tx1"/>
          </a:solidFill>
          <a:latin typeface="+mn-lt"/>
          <a:ea typeface="+mn-ea"/>
          <a:cs typeface="+mn-cs"/>
        </a:defRPr>
      </a:lvl1pPr>
      <a:lvl2pPr marL="811947" indent="-270649" algn="l" defTabSz="1082595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842" kern="1200">
          <a:solidFill>
            <a:schemeClr val="tx1"/>
          </a:solidFill>
          <a:latin typeface="+mn-lt"/>
          <a:ea typeface="+mn-ea"/>
          <a:cs typeface="+mn-cs"/>
        </a:defRPr>
      </a:lvl2pPr>
      <a:lvl3pPr marL="1353243" indent="-270649" algn="l" defTabSz="1082595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3pPr>
      <a:lvl4pPr marL="1894542" indent="-270649" algn="l" defTabSz="1082595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435841" indent="-270649" algn="l" defTabSz="1082595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977137" indent="-270649" algn="l" defTabSz="1082595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518436" indent="-270649" algn="l" defTabSz="1082595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4059734" indent="-270649" algn="l" defTabSz="1082595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601031" indent="-270649" algn="l" defTabSz="1082595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1pPr>
      <a:lvl2pPr marL="541299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82595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3pPr>
      <a:lvl4pPr marL="1623894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165191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706489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247785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3789084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330383" algn="l" defTabSz="1082595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3" y="191789"/>
            <a:ext cx="2485515" cy="169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_______________________________________________________________…"/>
          <p:cNvSpPr txBox="1">
            <a:spLocks noGrp="1"/>
          </p:cNvSpPr>
          <p:nvPr>
            <p:ph type="subTitle" idx="1"/>
          </p:nvPr>
        </p:nvSpPr>
        <p:spPr>
          <a:xfrm>
            <a:off x="1086968" y="3643882"/>
            <a:ext cx="12564486" cy="12915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defTabSz="410422">
              <a:lnSpc>
                <a:spcPct val="120000"/>
              </a:lnSpc>
              <a:spcBef>
                <a:spcPts val="474"/>
              </a:spcBef>
              <a:defRPr sz="5040" cap="all">
                <a:solidFill>
                  <a:srgbClr val="34343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ru-RU" sz="3600" b="1" dirty="0">
                <a:sym typeface="Gill Sans"/>
              </a:rPr>
              <a:t>Развитие метрологической базы ГУ «УзНИМ» для калибровки и поверки аппаратуры радиационного контроля</a:t>
            </a:r>
            <a:endParaRPr sz="2000" dirty="0"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16775" y="6688655"/>
            <a:ext cx="69709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  <a:cs typeface="Times New Roman" pitchFamily="18" charset="0"/>
              </a:rPr>
              <a:t>Роман</a:t>
            </a:r>
            <a:r>
              <a:rPr lang="en-US" sz="2800" b="1" dirty="0" smtClean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Bookman Old Style" panose="02050604050505020204" pitchFamily="18" charset="0"/>
                <a:cs typeface="Times New Roman" pitchFamily="18" charset="0"/>
              </a:rPr>
              <a:t>Лукашевич</a:t>
            </a:r>
            <a:endParaRPr lang="en-US" sz="2800" b="1" dirty="0" smtClean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/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PhD., expert of Uzbek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Secondary Standard Dosimetry Laboratory </a:t>
            </a: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Uzbek SSDL), Uzbek National Institute of Metrology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2568" y="5949991"/>
            <a:ext cx="64504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Международное совещание «</a:t>
            </a:r>
            <a:r>
              <a:rPr lang="ru-RU" dirty="0">
                <a:latin typeface="Bookman Old Style" panose="02050604050505020204" pitchFamily="18" charset="0"/>
              </a:rPr>
              <a:t>Прикладные </a:t>
            </a:r>
            <a:r>
              <a:rPr lang="ru-RU" dirty="0" smtClean="0">
                <a:latin typeface="Bookman Old Style" panose="02050604050505020204" pitchFamily="18" charset="0"/>
              </a:rPr>
              <a:t>проблемы спектрометрии и радиометрии» (ППСР – 2023)</a:t>
            </a:r>
            <a:endParaRPr lang="en-US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Москва</a:t>
            </a:r>
            <a:r>
              <a:rPr lang="en-US" dirty="0" smtClean="0">
                <a:latin typeface="Bookman Old Style" panose="02050604050505020204" pitchFamily="18" charset="0"/>
              </a:rPr>
              <a:t>,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Гостиница «АРТ-Москва»</a:t>
            </a:r>
            <a:r>
              <a:rPr lang="en-US" dirty="0" smtClean="0">
                <a:latin typeface="Bookman Old Style" panose="02050604050505020204" pitchFamily="18" charset="0"/>
              </a:rPr>
              <a:t>,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latin typeface="Bookman Old Style" panose="02050604050505020204" pitchFamily="18" charset="0"/>
              </a:rPr>
              <a:t>1</a:t>
            </a:r>
            <a:r>
              <a:rPr lang="ru-RU" dirty="0" smtClean="0">
                <a:latin typeface="Bookman Old Style" panose="02050604050505020204" pitchFamily="18" charset="0"/>
              </a:rPr>
              <a:t>6 - 18 октября</a:t>
            </a:r>
            <a:r>
              <a:rPr lang="en-US" dirty="0" smtClean="0">
                <a:latin typeface="Bookman Old Style" panose="02050604050505020204" pitchFamily="18" charset="0"/>
              </a:rPr>
              <a:t> </a:t>
            </a:r>
            <a:r>
              <a:rPr lang="en-US" dirty="0">
                <a:latin typeface="Bookman Old Style" panose="02050604050505020204" pitchFamily="18" charset="0"/>
              </a:rPr>
              <a:t>2023</a:t>
            </a:r>
            <a:endParaRPr lang="x-none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6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>
                <a:latin typeface="Bookman Old Style" panose="02050604050505020204" pitchFamily="18" charset="0"/>
              </a:rPr>
              <a:t>Калибровочные и измерительные возможности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900552"/>
              </p:ext>
            </p:extLst>
          </p:nvPr>
        </p:nvGraphicFramePr>
        <p:xfrm>
          <a:off x="761104" y="1502410"/>
          <a:ext cx="12328264" cy="5218176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5712018">
                  <a:extLst>
                    <a:ext uri="{9D8B030D-6E8A-4147-A177-3AD203B41FA5}">
                      <a16:colId xmlns="" xmlns:a16="http://schemas.microsoft.com/office/drawing/2014/main" val="1237279914"/>
                    </a:ext>
                  </a:extLst>
                </a:gridCol>
                <a:gridCol w="3960296">
                  <a:extLst>
                    <a:ext uri="{9D8B030D-6E8A-4147-A177-3AD203B41FA5}">
                      <a16:colId xmlns="" xmlns:a16="http://schemas.microsoft.com/office/drawing/2014/main" val="3996688151"/>
                    </a:ext>
                  </a:extLst>
                </a:gridCol>
                <a:gridCol w="2655950">
                  <a:extLst>
                    <a:ext uri="{9D8B030D-6E8A-4147-A177-3AD203B41FA5}">
                      <a16:colId xmlns="" xmlns:a16="http://schemas.microsoft.com/office/drawing/2014/main" val="2762323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Величина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Диапазон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Неопределенность</a:t>
                      </a:r>
                      <a:endParaRPr lang="ru-RU" sz="20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к=2 Р=0,95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98427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Мощность кермы в воздухе</a:t>
                      </a:r>
                      <a:r>
                        <a:rPr lang="en-US" sz="2000" dirty="0" smtClean="0">
                          <a:effectLst/>
                        </a:rPr>
                        <a:t>, Cs-137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2.2·</a:t>
                      </a:r>
                      <a:r>
                        <a:rPr lang="ru-RU" sz="2000" dirty="0" smtClean="0">
                          <a:effectLst/>
                        </a:rPr>
                        <a:t>10</a:t>
                      </a:r>
                      <a:r>
                        <a:rPr lang="en-US" sz="2000" baseline="30000" dirty="0" smtClean="0">
                          <a:effectLst/>
                        </a:rPr>
                        <a:t>-</a:t>
                      </a:r>
                      <a:r>
                        <a:rPr lang="ru-RU" sz="2000" baseline="30000" dirty="0" smtClean="0">
                          <a:effectLst/>
                        </a:rPr>
                        <a:t>6</a:t>
                      </a:r>
                      <a:r>
                        <a:rPr lang="en-US" sz="2000" dirty="0" smtClean="0">
                          <a:effectLst/>
                        </a:rPr>
                        <a:t> – </a:t>
                      </a:r>
                      <a:r>
                        <a:rPr lang="ru-RU" sz="2000" dirty="0" smtClean="0">
                          <a:effectLst/>
                        </a:rPr>
                        <a:t>0.1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effectLst/>
                        </a:rPr>
                        <a:t>Гр</a:t>
                      </a:r>
                      <a:r>
                        <a:rPr lang="en-US" sz="2000" dirty="0" smtClean="0">
                          <a:effectLst/>
                        </a:rPr>
                        <a:t>·</a:t>
                      </a:r>
                      <a:r>
                        <a:rPr lang="ru-RU" sz="2000" dirty="0" smtClean="0">
                          <a:effectLst/>
                        </a:rPr>
                        <a:t>ч</a:t>
                      </a:r>
                      <a:r>
                        <a:rPr lang="en-US" sz="2000" baseline="30000" dirty="0" smtClean="0">
                          <a:effectLst/>
                        </a:rPr>
                        <a:t>-1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1.4%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040097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Мощность амбиентного эквивалента дозы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Cs-137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2.6·</a:t>
                      </a:r>
                      <a:r>
                        <a:rPr lang="ru-RU" sz="2000" dirty="0" smtClean="0">
                          <a:effectLst/>
                        </a:rPr>
                        <a:t>10</a:t>
                      </a:r>
                      <a:r>
                        <a:rPr lang="en-US" sz="2000" baseline="30000" dirty="0" smtClean="0">
                          <a:effectLst/>
                        </a:rPr>
                        <a:t>-6</a:t>
                      </a:r>
                      <a:r>
                        <a:rPr lang="en-US" sz="2000" dirty="0" smtClean="0">
                          <a:effectLst/>
                        </a:rPr>
                        <a:t> – </a:t>
                      </a:r>
                      <a:r>
                        <a:rPr lang="en-US" sz="2000" dirty="0">
                          <a:effectLst/>
                        </a:rPr>
                        <a:t>0.12  </a:t>
                      </a:r>
                      <a:r>
                        <a:rPr lang="ru-RU" sz="2000" dirty="0" smtClean="0">
                          <a:effectLst/>
                        </a:rPr>
                        <a:t>Зв</a:t>
                      </a:r>
                      <a:r>
                        <a:rPr lang="en-US" sz="2000" dirty="0" smtClean="0">
                          <a:effectLst/>
                        </a:rPr>
                        <a:t>·</a:t>
                      </a:r>
                      <a:r>
                        <a:rPr lang="ru-RU" sz="2000" dirty="0" smtClean="0">
                          <a:effectLst/>
                        </a:rPr>
                        <a:t>ч</a:t>
                      </a:r>
                      <a:r>
                        <a:rPr lang="en-US" sz="2000" baseline="30000" dirty="0" smtClean="0">
                          <a:effectLst/>
                        </a:rPr>
                        <a:t>-1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4.3%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555669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Мощность</a:t>
                      </a:r>
                      <a:r>
                        <a:rPr lang="ru-RU" sz="2000" baseline="0" dirty="0" smtClean="0">
                          <a:effectLst/>
                        </a:rPr>
                        <a:t> и</a:t>
                      </a:r>
                      <a:r>
                        <a:rPr lang="ru-RU" sz="2000" dirty="0" smtClean="0">
                          <a:effectLst/>
                        </a:rPr>
                        <a:t>ндивидуального</a:t>
                      </a:r>
                      <a:r>
                        <a:rPr lang="ru-RU" sz="2000" baseline="0" dirty="0" smtClean="0">
                          <a:effectLst/>
                        </a:rPr>
                        <a:t> эквивалента дозы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Cs-137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2.6·</a:t>
                      </a:r>
                      <a:r>
                        <a:rPr lang="ru-RU" sz="2000" dirty="0" smtClean="0">
                          <a:effectLst/>
                        </a:rPr>
                        <a:t>10</a:t>
                      </a:r>
                      <a:r>
                        <a:rPr lang="en-US" sz="2000" baseline="30000" dirty="0" smtClean="0">
                          <a:effectLst/>
                        </a:rPr>
                        <a:t>-6</a:t>
                      </a:r>
                      <a:r>
                        <a:rPr lang="en-US" sz="2000" dirty="0" smtClean="0">
                          <a:effectLst/>
                        </a:rPr>
                        <a:t> – </a:t>
                      </a:r>
                      <a:r>
                        <a:rPr lang="en-US" sz="2000" dirty="0">
                          <a:effectLst/>
                        </a:rPr>
                        <a:t>0.12  </a:t>
                      </a:r>
                      <a:r>
                        <a:rPr lang="ru-RU" sz="2000" dirty="0" smtClean="0">
                          <a:effectLst/>
                        </a:rPr>
                        <a:t>Зв</a:t>
                      </a:r>
                      <a:r>
                        <a:rPr lang="en-US" sz="2000" dirty="0" smtClean="0">
                          <a:effectLst/>
                        </a:rPr>
                        <a:t>·</a:t>
                      </a:r>
                      <a:r>
                        <a:rPr lang="ru-RU" sz="2000" dirty="0" smtClean="0">
                          <a:effectLst/>
                        </a:rPr>
                        <a:t>ч</a:t>
                      </a:r>
                      <a:r>
                        <a:rPr lang="en-US" sz="2000" baseline="30000" dirty="0" smtClean="0">
                          <a:effectLst/>
                        </a:rPr>
                        <a:t>-1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4.3%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517951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Мощность кермы в воздухе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ru-RU" sz="2000" dirty="0" smtClean="0">
                          <a:effectLst/>
                        </a:rPr>
                        <a:t>рентгеновское излучение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ru-RU" sz="2000" dirty="0" smtClean="0">
                          <a:effectLst/>
                        </a:rPr>
                        <a:t>4</a:t>
                      </a:r>
                      <a:r>
                        <a:rPr lang="en-US" sz="2000" dirty="0" smtClean="0">
                          <a:effectLst/>
                        </a:rPr>
                        <a:t>0 </a:t>
                      </a:r>
                      <a:r>
                        <a:rPr lang="ru-RU" sz="2000" dirty="0" smtClean="0">
                          <a:effectLst/>
                        </a:rPr>
                        <a:t>–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effectLst/>
                        </a:rPr>
                        <a:t>200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</a:rPr>
                        <a:t>кВ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4.0·</a:t>
                      </a:r>
                      <a:r>
                        <a:rPr lang="ru-RU" sz="2000" dirty="0" smtClean="0">
                          <a:effectLst/>
                        </a:rPr>
                        <a:t>10</a:t>
                      </a:r>
                      <a:r>
                        <a:rPr lang="en-US" sz="2000" baseline="30000" dirty="0" smtClean="0">
                          <a:effectLst/>
                        </a:rPr>
                        <a:t>-</a:t>
                      </a:r>
                      <a:r>
                        <a:rPr lang="ru-RU" sz="2000" baseline="30000" dirty="0" smtClean="0">
                          <a:effectLst/>
                        </a:rPr>
                        <a:t>5</a:t>
                      </a:r>
                      <a:r>
                        <a:rPr lang="en-US" sz="2000" dirty="0" smtClean="0">
                          <a:effectLst/>
                        </a:rPr>
                        <a:t> – </a:t>
                      </a:r>
                      <a:r>
                        <a:rPr lang="ru-RU" sz="2000" dirty="0" smtClean="0">
                          <a:effectLst/>
                        </a:rPr>
                        <a:t>0.</a:t>
                      </a:r>
                      <a:r>
                        <a:rPr lang="en-US" sz="2000" dirty="0" smtClean="0">
                          <a:effectLst/>
                        </a:rPr>
                        <a:t>2</a:t>
                      </a:r>
                      <a:r>
                        <a:rPr lang="ru-RU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effectLst/>
                        </a:rPr>
                        <a:t>Зв</a:t>
                      </a:r>
                      <a:r>
                        <a:rPr lang="en-US" sz="2000" dirty="0" smtClean="0">
                          <a:effectLst/>
                        </a:rPr>
                        <a:t>·</a:t>
                      </a:r>
                      <a:r>
                        <a:rPr lang="ru-RU" sz="2000" dirty="0" smtClean="0">
                          <a:effectLst/>
                        </a:rPr>
                        <a:t>ч</a:t>
                      </a:r>
                      <a:r>
                        <a:rPr lang="en-US" sz="2000" baseline="30000" dirty="0" smtClean="0">
                          <a:effectLst/>
                        </a:rPr>
                        <a:t>-1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1.8%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54742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Мощность амбиентного эквивалента дозы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ru-RU" sz="2000" dirty="0" smtClean="0">
                          <a:effectLst/>
                        </a:rPr>
                        <a:t>рентгеновское излучение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ru-RU" sz="2000" dirty="0" smtClean="0">
                          <a:effectLst/>
                        </a:rPr>
                        <a:t>4</a:t>
                      </a:r>
                      <a:r>
                        <a:rPr lang="en-US" sz="2000" dirty="0" smtClean="0">
                          <a:effectLst/>
                        </a:rPr>
                        <a:t>0 </a:t>
                      </a:r>
                      <a:r>
                        <a:rPr lang="ru-RU" sz="2000" dirty="0" smtClean="0">
                          <a:effectLst/>
                        </a:rPr>
                        <a:t>–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effectLst/>
                        </a:rPr>
                        <a:t>200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</a:rPr>
                        <a:t>кВ</a:t>
                      </a:r>
                      <a:endParaRPr lang="ru-RU" sz="2000" dirty="0" smtClean="0">
                        <a:effectLst/>
                      </a:endParaRPr>
                    </a:p>
                    <a:p>
                      <a:pPr marL="0" marR="0" indent="0" algn="l" defTabSz="10826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6.0·</a:t>
                      </a:r>
                      <a:r>
                        <a:rPr lang="ru-RU" sz="2000" dirty="0" smtClean="0">
                          <a:effectLst/>
                        </a:rPr>
                        <a:t>10</a:t>
                      </a:r>
                      <a:r>
                        <a:rPr lang="en-US" sz="2000" baseline="30000" dirty="0" smtClean="0">
                          <a:effectLst/>
                        </a:rPr>
                        <a:t>-5</a:t>
                      </a:r>
                      <a:r>
                        <a:rPr lang="en-US" sz="2000" dirty="0" smtClean="0">
                          <a:effectLst/>
                        </a:rPr>
                        <a:t> – </a:t>
                      </a:r>
                      <a:r>
                        <a:rPr lang="en-US" sz="2000" dirty="0">
                          <a:effectLst/>
                        </a:rPr>
                        <a:t>0.30  </a:t>
                      </a:r>
                      <a:r>
                        <a:rPr lang="ru-RU" sz="2000" dirty="0" smtClean="0">
                          <a:effectLst/>
                        </a:rPr>
                        <a:t>Зв</a:t>
                      </a:r>
                      <a:r>
                        <a:rPr lang="en-US" sz="2000" dirty="0" smtClean="0">
                          <a:effectLst/>
                        </a:rPr>
                        <a:t>·</a:t>
                      </a:r>
                      <a:r>
                        <a:rPr lang="ru-RU" sz="2000" dirty="0" smtClean="0">
                          <a:effectLst/>
                        </a:rPr>
                        <a:t>ч</a:t>
                      </a:r>
                      <a:r>
                        <a:rPr lang="en-US" sz="2000" baseline="30000" dirty="0" smtClean="0">
                          <a:effectLst/>
                        </a:rPr>
                        <a:t>-1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4.4%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951420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Мощность</a:t>
                      </a:r>
                      <a:r>
                        <a:rPr lang="ru-RU" sz="2000" baseline="0" dirty="0" smtClean="0">
                          <a:effectLst/>
                        </a:rPr>
                        <a:t> и</a:t>
                      </a:r>
                      <a:r>
                        <a:rPr lang="ru-RU" sz="2000" dirty="0" smtClean="0">
                          <a:effectLst/>
                        </a:rPr>
                        <a:t>ндивидуального</a:t>
                      </a:r>
                      <a:r>
                        <a:rPr lang="ru-RU" sz="2000" baseline="0" dirty="0" smtClean="0">
                          <a:effectLst/>
                        </a:rPr>
                        <a:t> эквивалента дозы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ru-RU" sz="2000" dirty="0" smtClean="0">
                          <a:effectLst/>
                        </a:rPr>
                        <a:t>рентгеновское излучение</a:t>
                      </a:r>
                      <a:r>
                        <a:rPr lang="en-US" sz="2000" dirty="0" smtClean="0">
                          <a:effectLst/>
                        </a:rPr>
                        <a:t>, </a:t>
                      </a:r>
                      <a:r>
                        <a:rPr lang="ru-RU" sz="2000" dirty="0" smtClean="0">
                          <a:effectLst/>
                        </a:rPr>
                        <a:t>4</a:t>
                      </a:r>
                      <a:r>
                        <a:rPr lang="en-US" sz="2000" dirty="0" smtClean="0">
                          <a:effectLst/>
                        </a:rPr>
                        <a:t>0 </a:t>
                      </a:r>
                      <a:r>
                        <a:rPr lang="ru-RU" sz="2000" dirty="0" smtClean="0">
                          <a:effectLst/>
                        </a:rPr>
                        <a:t>–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effectLst/>
                        </a:rPr>
                        <a:t>200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</a:rPr>
                        <a:t>кВ</a:t>
                      </a:r>
                      <a:endParaRPr lang="ru-RU" sz="2000" dirty="0" smtClean="0">
                        <a:effectLst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6.0·</a:t>
                      </a:r>
                      <a:r>
                        <a:rPr lang="ru-RU" sz="2000" dirty="0" smtClean="0">
                          <a:effectLst/>
                        </a:rPr>
                        <a:t>10</a:t>
                      </a:r>
                      <a:r>
                        <a:rPr lang="en-US" sz="2000" baseline="30000" dirty="0" smtClean="0">
                          <a:effectLst/>
                        </a:rPr>
                        <a:t>-5</a:t>
                      </a:r>
                      <a:r>
                        <a:rPr lang="en-US" sz="2000" dirty="0" smtClean="0">
                          <a:effectLst/>
                        </a:rPr>
                        <a:t> – </a:t>
                      </a:r>
                      <a:r>
                        <a:rPr lang="en-US" sz="2000" dirty="0">
                          <a:effectLst/>
                        </a:rPr>
                        <a:t>0.30  </a:t>
                      </a:r>
                      <a:r>
                        <a:rPr lang="ru-RU" sz="2000" dirty="0" smtClean="0">
                          <a:effectLst/>
                        </a:rPr>
                        <a:t>Зв</a:t>
                      </a:r>
                      <a:r>
                        <a:rPr lang="en-US" sz="2000" dirty="0" smtClean="0">
                          <a:effectLst/>
                        </a:rPr>
                        <a:t>·</a:t>
                      </a:r>
                      <a:r>
                        <a:rPr lang="ru-RU" sz="2000" dirty="0" smtClean="0">
                          <a:effectLst/>
                        </a:rPr>
                        <a:t>ч</a:t>
                      </a:r>
                      <a:r>
                        <a:rPr lang="en-US" sz="2000" baseline="30000" dirty="0" smtClean="0">
                          <a:effectLst/>
                        </a:rPr>
                        <a:t>-1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4.4%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464191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2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Международные сличения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65065" y="1032684"/>
            <a:ext cx="836487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IAEA-SSDL </a:t>
            </a:r>
            <a:r>
              <a:rPr lang="ru-RU" sz="2000" dirty="0"/>
              <a:t>двусторонние сличения эталонов измерения уровня радиационной защиты </a:t>
            </a:r>
            <a:r>
              <a:rPr lang="ru-RU" sz="2000" dirty="0" smtClean="0"/>
              <a:t>по воздушной керме.</a:t>
            </a:r>
          </a:p>
          <a:p>
            <a:endParaRPr lang="ru-RU" sz="2000" dirty="0" smtClean="0"/>
          </a:p>
          <a:p>
            <a:endParaRPr lang="ru-RU" sz="2000" b="1" dirty="0"/>
          </a:p>
          <a:p>
            <a:r>
              <a:rPr lang="en-US" sz="2000" b="1" dirty="0" smtClean="0"/>
              <a:t>GULFMET.RI(I</a:t>
            </a:r>
            <a:r>
              <a:rPr lang="en-US" sz="2000" b="1" dirty="0"/>
              <a:t>)-K5</a:t>
            </a:r>
            <a:endParaRPr lang="ru-RU" sz="2000" b="1" dirty="0" smtClean="0"/>
          </a:p>
          <a:p>
            <a:r>
              <a:rPr lang="ru-RU" sz="2000" dirty="0" smtClean="0"/>
              <a:t>Ключевое </a:t>
            </a:r>
            <a:r>
              <a:rPr lang="ru-RU" sz="2000" dirty="0"/>
              <a:t>сличение </a:t>
            </a:r>
            <a:r>
              <a:rPr lang="ru-RU" sz="2000" dirty="0" smtClean="0"/>
              <a:t>эталонов </a:t>
            </a:r>
            <a:r>
              <a:rPr lang="ru-RU" sz="2000" dirty="0"/>
              <a:t>радиационной защиты по </a:t>
            </a:r>
            <a:r>
              <a:rPr lang="ru-RU" sz="2000" dirty="0" smtClean="0"/>
              <a:t>воздушной керме для гамма-излучения </a:t>
            </a:r>
            <a:r>
              <a:rPr lang="ru-RU" sz="2000" baseline="30000" dirty="0" smtClean="0"/>
              <a:t>137</a:t>
            </a:r>
            <a:r>
              <a:rPr lang="ru-RU" sz="2000" dirty="0" smtClean="0"/>
              <a:t>Cs.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en-US" sz="2000" b="1" dirty="0"/>
              <a:t>GULFMET.RI(I)-</a:t>
            </a:r>
            <a:r>
              <a:rPr lang="en-US" sz="2000" b="1" dirty="0" smtClean="0"/>
              <a:t>S1</a:t>
            </a:r>
            <a:endParaRPr lang="ru-RU" sz="2000" b="1" dirty="0" smtClean="0"/>
          </a:p>
          <a:p>
            <a:r>
              <a:rPr lang="ru-RU" sz="2000" dirty="0"/>
              <a:t>Дополнительное сличение </a:t>
            </a:r>
            <a:r>
              <a:rPr lang="ru-RU" sz="2000" dirty="0" smtClean="0"/>
              <a:t>эталонов </a:t>
            </a:r>
            <a:r>
              <a:rPr lang="ru-RU" sz="2000" dirty="0"/>
              <a:t>радиационной защиты по </a:t>
            </a:r>
            <a:r>
              <a:rPr lang="ru-RU" sz="2000" dirty="0" smtClean="0"/>
              <a:t>воздушной керме для </a:t>
            </a:r>
            <a:r>
              <a:rPr lang="en-US" sz="2000" dirty="0" smtClean="0"/>
              <a:t>N</a:t>
            </a:r>
            <a:r>
              <a:rPr lang="ru-RU" sz="2000" dirty="0" smtClean="0"/>
              <a:t> </a:t>
            </a:r>
            <a:r>
              <a:rPr lang="ru-RU" sz="2000" dirty="0"/>
              <a:t>серии </a:t>
            </a:r>
            <a:r>
              <a:rPr lang="ru-RU" sz="2000" dirty="0" smtClean="0"/>
              <a:t>ISO </a:t>
            </a:r>
            <a:r>
              <a:rPr lang="ru-RU" sz="2000" dirty="0"/>
              <a:t>4037 в диапазоне от 40 до 300 </a:t>
            </a:r>
            <a:r>
              <a:rPr lang="ru-RU" sz="2000" dirty="0" err="1" smtClean="0"/>
              <a:t>кВ.</a:t>
            </a:r>
            <a:endParaRPr lang="en-US" sz="2000" dirty="0" smtClean="0"/>
          </a:p>
          <a:p>
            <a:endParaRPr lang="ru-RU" sz="2000" dirty="0" smtClean="0"/>
          </a:p>
          <a:p>
            <a:endParaRPr lang="en-US" sz="2000" dirty="0"/>
          </a:p>
          <a:p>
            <a:r>
              <a:rPr lang="en-US" sz="2000" b="1" dirty="0"/>
              <a:t>GULFMET.RI(I)-S2 </a:t>
            </a:r>
            <a:endParaRPr lang="en-US" sz="2000" b="1" dirty="0" smtClean="0"/>
          </a:p>
          <a:p>
            <a:r>
              <a:rPr lang="ru-RU" sz="2000" dirty="0"/>
              <a:t>Дополнительное сличение </a:t>
            </a:r>
            <a:r>
              <a:rPr lang="ru-RU" sz="2000" dirty="0" smtClean="0"/>
              <a:t>эталонов </a:t>
            </a:r>
            <a:r>
              <a:rPr lang="ru-RU" sz="2000" dirty="0"/>
              <a:t>диагностической радиологии </a:t>
            </a:r>
            <a:r>
              <a:rPr lang="ru-RU" sz="2000" dirty="0" smtClean="0"/>
              <a:t>по воздушной керме для RQR</a:t>
            </a:r>
            <a:r>
              <a:rPr lang="ru-RU" sz="2000" dirty="0"/>
              <a:t>, RQA и RQT </a:t>
            </a:r>
            <a:r>
              <a:rPr lang="ru-RU" sz="2000" dirty="0" smtClean="0"/>
              <a:t>качеств излучений.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ru-RU" sz="2000" b="1" dirty="0" smtClean="0"/>
              <a:t>APMP.RI-H1-2022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r>
              <a:rPr lang="ru-RU" sz="2000" dirty="0" smtClean="0"/>
              <a:t>Двустороннее </a:t>
            </a:r>
            <a:r>
              <a:rPr lang="ru-RU" sz="2000" dirty="0"/>
              <a:t>гибридное сравнение качеств </a:t>
            </a:r>
            <a:r>
              <a:rPr lang="ru-RU" sz="2000" dirty="0" smtClean="0"/>
              <a:t>CCRI.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2" y="2739527"/>
            <a:ext cx="4672743" cy="264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Спектрометрия и радиометрия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031" t="23776" r="8127" b="12431"/>
          <a:stretch/>
        </p:blipFill>
        <p:spPr>
          <a:xfrm>
            <a:off x="629641" y="2216621"/>
            <a:ext cx="5842116" cy="33020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2098" y="5571378"/>
            <a:ext cx="5958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HPGe</a:t>
            </a:r>
            <a:r>
              <a:rPr lang="en-US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 </a:t>
            </a:r>
            <a:r>
              <a:rPr lang="ru-RU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спектрометр с детектором </a:t>
            </a:r>
            <a:r>
              <a:rPr lang="en-US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GX2020 </a:t>
            </a:r>
            <a:r>
              <a:rPr lang="ru-RU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(</a:t>
            </a:r>
            <a:r>
              <a:rPr lang="en-US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CANBERRA</a:t>
            </a:r>
            <a:r>
              <a:rPr lang="ru-RU" sz="20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)</a:t>
            </a:r>
            <a:r>
              <a:rPr lang="en-US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/>
            </a:r>
            <a:br>
              <a:rPr lang="en-US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</a:br>
            <a:endPara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3288" y="2684205"/>
            <a:ext cx="688226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cs typeface="Arial" panose="020B0604020202020204" pitchFamily="34" charset="0"/>
              </a:rPr>
              <a:t>Сличения национальных эталонов </a:t>
            </a:r>
            <a:r>
              <a:rPr lang="ru-RU" sz="2000" b="1" dirty="0" smtClean="0"/>
              <a:t>активности радионуклидов </a:t>
            </a:r>
            <a:r>
              <a:rPr lang="en-US" altLang="ru-RU" sz="2000" b="1" dirty="0" smtClean="0">
                <a:cs typeface="Arial" panose="020B0604020202020204" pitchFamily="34" charset="0"/>
              </a:rPr>
              <a:t>COOMET.RI(II</a:t>
            </a:r>
            <a:r>
              <a:rPr lang="en-US" altLang="ru-RU" sz="2000" b="1" dirty="0">
                <a:cs typeface="Arial" panose="020B0604020202020204" pitchFamily="34" charset="0"/>
              </a:rPr>
              <a:t>)-</a:t>
            </a:r>
            <a:r>
              <a:rPr lang="en-US" altLang="ru-RU" sz="2000" b="1" dirty="0" smtClean="0">
                <a:cs typeface="Arial" panose="020B0604020202020204" pitchFamily="34" charset="0"/>
              </a:rPr>
              <a:t>S3</a:t>
            </a:r>
            <a:r>
              <a:rPr lang="ru-RU" altLang="ru-RU" sz="2000" b="1" dirty="0" smtClean="0">
                <a:cs typeface="Arial" panose="020B0604020202020204" pitchFamily="34" charset="0"/>
              </a:rPr>
              <a:t>: </a:t>
            </a:r>
          </a:p>
          <a:p>
            <a:pPr lvl="0"/>
            <a:endParaRPr lang="ru-RU" altLang="ru-RU" sz="2000" b="1" dirty="0" smtClean="0"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cs typeface="Arial" panose="020B0604020202020204" pitchFamily="34" charset="0"/>
              </a:rPr>
              <a:t>Измерения </a:t>
            </a:r>
            <a:r>
              <a:rPr lang="ru-RU" sz="2000" dirty="0">
                <a:cs typeface="Arial" panose="020B0604020202020204" pitchFamily="34" charset="0"/>
              </a:rPr>
              <a:t>активности в точечных гамма-источниках (ОСГИ) Co-60, Cs-137, Eu-152, Am-241</a:t>
            </a:r>
            <a:r>
              <a:rPr lang="en-US" altLang="ru-RU" sz="2000" dirty="0">
                <a:cs typeface="Arial" panose="020B0604020202020204" pitchFamily="34" charset="0"/>
              </a:rPr>
              <a:t> </a:t>
            </a:r>
            <a:endParaRPr lang="en-US" altLang="ru-RU" sz="2000" dirty="0" smtClean="0">
              <a:cs typeface="Arial" panose="020B0604020202020204" pitchFamily="34" charset="0"/>
            </a:endParaRPr>
          </a:p>
          <a:p>
            <a:pPr lvl="0"/>
            <a:endParaRPr lang="en-US" altLang="ru-RU" sz="2000" dirty="0"/>
          </a:p>
          <a:p>
            <a:r>
              <a:rPr lang="ru-RU" sz="2000" b="1" dirty="0" smtClean="0">
                <a:cs typeface="Arial" panose="020B0604020202020204" pitchFamily="34" charset="0"/>
              </a:rPr>
              <a:t>Пилотная лаборатория</a:t>
            </a:r>
            <a:r>
              <a:rPr lang="ru-RU" sz="2000" dirty="0" smtClean="0">
                <a:cs typeface="Arial" panose="020B0604020202020204" pitchFamily="34" charset="0"/>
              </a:rPr>
              <a:t>: ВНИИМ </a:t>
            </a:r>
            <a:endParaRPr lang="en-US" sz="2000" dirty="0">
              <a:cs typeface="Arial" panose="020B0604020202020204" pitchFamily="34" charset="0"/>
            </a:endParaRPr>
          </a:p>
          <a:p>
            <a:pPr lvl="0"/>
            <a:endParaRPr lang="en-US" altLang="ru-RU" dirty="0" smtClean="0"/>
          </a:p>
          <a:p>
            <a:pPr lvl="0"/>
            <a:endParaRPr lang="ru-RU" alt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2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Калибровочные и измерительные возможности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295547"/>
              </p:ext>
            </p:extLst>
          </p:nvPr>
        </p:nvGraphicFramePr>
        <p:xfrm>
          <a:off x="2760964" y="2216075"/>
          <a:ext cx="8328543" cy="404300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02503">
                  <a:extLst>
                    <a:ext uri="{9D8B030D-6E8A-4147-A177-3AD203B41FA5}">
                      <a16:colId xmlns="" xmlns:a16="http://schemas.microsoft.com/office/drawing/2014/main" val="3692857853"/>
                    </a:ext>
                  </a:extLst>
                </a:gridCol>
                <a:gridCol w="2556956">
                  <a:extLst>
                    <a:ext uri="{9D8B030D-6E8A-4147-A177-3AD203B41FA5}">
                      <a16:colId xmlns="" xmlns:a16="http://schemas.microsoft.com/office/drawing/2014/main" val="2608229119"/>
                    </a:ext>
                  </a:extLst>
                </a:gridCol>
                <a:gridCol w="3369084">
                  <a:extLst>
                    <a:ext uri="{9D8B030D-6E8A-4147-A177-3AD203B41FA5}">
                      <a16:colId xmlns="" xmlns:a16="http://schemas.microsoft.com/office/drawing/2014/main" val="1972090978"/>
                    </a:ext>
                  </a:extLst>
                </a:gridCol>
              </a:tblGrid>
              <a:tr h="424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Р</a:t>
                      </a:r>
                      <a:r>
                        <a:rPr lang="en-US" sz="2000" b="1" dirty="0" smtClean="0">
                          <a:effectLst/>
                        </a:rPr>
                        <a:t>/</a:t>
                      </a:r>
                      <a:r>
                        <a:rPr lang="ru-RU" sz="2000" b="1" dirty="0" smtClean="0">
                          <a:effectLst/>
                        </a:rPr>
                        <a:t>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Активность</a:t>
                      </a: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Неопределенность</a:t>
                      </a:r>
                      <a:endParaRPr lang="ru-RU" sz="2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 к=2 </a:t>
                      </a:r>
                      <a:r>
                        <a:rPr lang="en-US" sz="2000" b="1" dirty="0" smtClean="0">
                          <a:effectLst/>
                        </a:rPr>
                        <a:t>Р=0</a:t>
                      </a:r>
                      <a:r>
                        <a:rPr lang="ru-RU" sz="2000" b="1" dirty="0" smtClean="0">
                          <a:effectLst/>
                        </a:rPr>
                        <a:t>.</a:t>
                      </a:r>
                      <a:r>
                        <a:rPr lang="en-US" sz="2000" b="1" dirty="0" smtClean="0">
                          <a:effectLst/>
                        </a:rPr>
                        <a:t>95</a:t>
                      </a:r>
                      <a:endParaRPr lang="ru-RU" sz="2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extLst>
                  <a:ext uri="{0D108BD9-81ED-4DB2-BD59-A6C34878D82A}">
                    <a16:rowId xmlns="" xmlns:a16="http://schemas.microsoft.com/office/drawing/2014/main" val="297073655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Sr-90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</a:t>
                      </a:r>
                      <a:r>
                        <a:rPr lang="ru-RU" sz="2000" dirty="0" smtClean="0">
                          <a:effectLst/>
                        </a:rPr>
                        <a:t>0 – 1220 Бк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1.5</a:t>
                      </a:r>
                      <a:r>
                        <a:rPr lang="ru-RU" sz="2000" baseline="0" dirty="0" smtClean="0">
                          <a:effectLst/>
                        </a:rPr>
                        <a:t> – </a:t>
                      </a:r>
                      <a:r>
                        <a:rPr lang="en-US" sz="2000" dirty="0" smtClean="0">
                          <a:effectLst/>
                        </a:rPr>
                        <a:t>2.3</a:t>
                      </a:r>
                      <a:r>
                        <a:rPr lang="en-US" sz="2000" dirty="0">
                          <a:effectLst/>
                        </a:rPr>
                        <a:t>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extLst>
                  <a:ext uri="{0D108BD9-81ED-4DB2-BD59-A6C34878D82A}">
                    <a16:rowId xmlns="" xmlns:a16="http://schemas.microsoft.com/office/drawing/2014/main" val="1343319318"/>
                  </a:ext>
                </a:extLst>
              </a:tr>
              <a:tr h="11825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Pu-239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marL="0" marR="0" indent="0" algn="ctr" defTabSz="1082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Cs-137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</a:t>
                      </a:r>
                      <a:r>
                        <a:rPr lang="ru-RU" sz="2000" dirty="0" smtClean="0">
                          <a:effectLst/>
                        </a:rPr>
                        <a:t>0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effectLst/>
                        </a:rPr>
                        <a:t>– 2500  Бк</a:t>
                      </a:r>
                      <a:endParaRPr lang="en-US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marL="0" marR="0" indent="0" algn="ctr" defTabSz="1082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49</a:t>
                      </a:r>
                      <a:r>
                        <a:rPr lang="en-US" sz="2000" dirty="0" smtClean="0">
                          <a:effectLst/>
                        </a:rPr>
                        <a:t>.</a:t>
                      </a:r>
                      <a:r>
                        <a:rPr lang="ru-RU" sz="2000" dirty="0" smtClean="0">
                          <a:effectLst/>
                        </a:rPr>
                        <a:t>6  </a:t>
                      </a:r>
                      <a:r>
                        <a:rPr lang="ru-RU" sz="2000" dirty="0" err="1" smtClean="0">
                          <a:effectLst/>
                        </a:rPr>
                        <a:t>кБк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2.0 – </a:t>
                      </a:r>
                      <a:r>
                        <a:rPr lang="en-US" sz="2000" dirty="0" smtClean="0">
                          <a:effectLst/>
                        </a:rPr>
                        <a:t>4.0%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marL="0" marR="0" indent="0" algn="ctr" defTabSz="1082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2.2</a:t>
                      </a:r>
                      <a:r>
                        <a:rPr lang="en-US" sz="2000" dirty="0" smtClean="0">
                          <a:effectLst/>
                        </a:rPr>
                        <a:t>%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extLst>
                  <a:ext uri="{0D108BD9-81ED-4DB2-BD59-A6C34878D82A}">
                    <a16:rowId xmlns="" xmlns:a16="http://schemas.microsoft.com/office/drawing/2014/main" val="4282161436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Co-60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marL="0" marR="0" indent="0" algn="ctr" defTabSz="1082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4</a:t>
                      </a:r>
                      <a:r>
                        <a:rPr lang="en-US" sz="2000" dirty="0" smtClean="0">
                          <a:effectLst/>
                        </a:rPr>
                        <a:t>8.7</a:t>
                      </a:r>
                      <a:r>
                        <a:rPr lang="ru-RU" sz="2000" dirty="0" smtClean="0">
                          <a:effectLst/>
                        </a:rPr>
                        <a:t>  </a:t>
                      </a:r>
                      <a:r>
                        <a:rPr lang="ru-RU" sz="2000" dirty="0" err="1" smtClean="0">
                          <a:effectLst/>
                        </a:rPr>
                        <a:t>кБк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</a:t>
                      </a:r>
                      <a:r>
                        <a:rPr lang="ru-RU" sz="2000" dirty="0" smtClean="0">
                          <a:effectLst/>
                        </a:rPr>
                        <a:t>.</a:t>
                      </a:r>
                      <a:r>
                        <a:rPr lang="en-US" sz="2000" dirty="0" smtClean="0">
                          <a:effectLst/>
                        </a:rPr>
                        <a:t>4%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extLst>
                  <a:ext uri="{0D108BD9-81ED-4DB2-BD59-A6C34878D82A}">
                    <a16:rowId xmlns="" xmlns:a16="http://schemas.microsoft.com/office/drawing/2014/main" val="1587291533"/>
                  </a:ext>
                </a:extLst>
              </a:tr>
              <a:tr h="6364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Cs-137</a:t>
                      </a:r>
                      <a:r>
                        <a:rPr lang="ru-RU" sz="2000" dirty="0" smtClean="0">
                          <a:effectLst/>
                        </a:rPr>
                        <a:t> (1 л)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marL="0" marR="0" indent="0" algn="ctr" defTabSz="1082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5.25</a:t>
                      </a:r>
                      <a:r>
                        <a:rPr lang="ru-RU" sz="2000" dirty="0" smtClean="0">
                          <a:effectLst/>
                        </a:rPr>
                        <a:t>  </a:t>
                      </a:r>
                      <a:r>
                        <a:rPr lang="ru-RU" sz="2000" dirty="0" err="1" smtClean="0">
                          <a:effectLst/>
                        </a:rPr>
                        <a:t>кБк</a:t>
                      </a:r>
                      <a:endParaRPr lang="ru-RU" sz="2000" dirty="0" smtClean="0">
                        <a:effectLst/>
                      </a:endParaRPr>
                    </a:p>
                  </a:txBody>
                  <a:tcPr marL="43175" marR="431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2.4%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175" marR="43175" marT="0" marB="0"/>
                </a:tc>
                <a:extLst>
                  <a:ext uri="{0D108BD9-81ED-4DB2-BD59-A6C34878D82A}">
                    <a16:rowId xmlns="" xmlns:a16="http://schemas.microsoft.com/office/drawing/2014/main" val="2172020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0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03" y="1567835"/>
            <a:ext cx="5474018" cy="5474018"/>
          </a:xfrm>
          <a:prstGeom prst="rect">
            <a:avLst/>
          </a:prstGeom>
        </p:spPr>
      </p:pic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Поверка и калибровка СИ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4984" y="1567835"/>
            <a:ext cx="414889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Дозиметры: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РМ1703 и модификации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РМ1401 и модификации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РМ1603 и модификации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PM1621 </a:t>
            </a:r>
            <a:r>
              <a:rPr lang="ru-RU" sz="2000" dirty="0" smtClean="0"/>
              <a:t>и модификации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IdentiFinder</a:t>
            </a: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АТ1121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АТ1123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ДКГ-09Д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b="1" dirty="0" smtClean="0"/>
              <a:t>Дозиметры – радиометры: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АТ1117М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ДКС-96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АТ1125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Радэкс</a:t>
            </a:r>
            <a:r>
              <a:rPr lang="ru-RU" sz="2000" dirty="0" smtClean="0"/>
              <a:t> МКС-1009</a:t>
            </a:r>
          </a:p>
          <a:p>
            <a:endParaRPr lang="ru-RU" sz="2000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503881" y="1567835"/>
            <a:ext cx="46473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Радиометры: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АТ1329</a:t>
            </a: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Спектрометры: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АТ1315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МКГБ-01 ППД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Дальнейшие планы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0665" y="1662550"/>
            <a:ext cx="982791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Лучевая терапия: </a:t>
            </a:r>
            <a:r>
              <a:rPr lang="ru-RU" sz="2000" dirty="0" smtClean="0"/>
              <a:t>камера </a:t>
            </a:r>
            <a:r>
              <a:rPr lang="ru-RU" sz="2000" dirty="0"/>
              <a:t>фермерского типа для средних </a:t>
            </a:r>
            <a:r>
              <a:rPr lang="ru-RU" sz="2000" dirty="0" smtClean="0"/>
              <a:t>энергий</a:t>
            </a:r>
            <a:r>
              <a:rPr lang="en-US" sz="2000" dirty="0" smtClean="0"/>
              <a:t>,</a:t>
            </a:r>
            <a:r>
              <a:rPr lang="ru-RU" sz="2000" dirty="0" smtClean="0"/>
              <a:t> плоскопараллельная </a:t>
            </a:r>
            <a:r>
              <a:rPr lang="ru-RU" sz="2000" dirty="0"/>
              <a:t>камера для низких энергий </a:t>
            </a:r>
            <a:r>
              <a:rPr lang="en-US" sz="2000" dirty="0" smtClean="0"/>
              <a:t>(</a:t>
            </a:r>
            <a:r>
              <a:rPr lang="ru-RU" sz="2000" dirty="0" smtClean="0"/>
              <a:t>PTW 23344</a:t>
            </a:r>
            <a:r>
              <a:rPr lang="en-US" sz="2000" dirty="0" smtClean="0"/>
              <a:t>)</a:t>
            </a:r>
            <a:r>
              <a:rPr lang="ru-RU" sz="20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Радиологическая диагностика: </a:t>
            </a:r>
            <a:r>
              <a:rPr lang="ru-RU" sz="2000" dirty="0" smtClean="0"/>
              <a:t>камера </a:t>
            </a:r>
            <a:r>
              <a:rPr lang="ru-RU" sz="2000" dirty="0" err="1"/>
              <a:t>Exradin</a:t>
            </a:r>
            <a:r>
              <a:rPr lang="ru-RU" sz="2000" dirty="0"/>
              <a:t> A3 </a:t>
            </a:r>
            <a:r>
              <a:rPr lang="ru-RU" sz="2000" dirty="0" smtClean="0"/>
              <a:t>для </a:t>
            </a:r>
            <a:r>
              <a:rPr lang="ru-RU" sz="2000" dirty="0"/>
              <a:t>общей рентгенографии и КТ </a:t>
            </a:r>
            <a:r>
              <a:rPr lang="ru-RU" sz="2000" dirty="0" smtClean="0"/>
              <a:t> </a:t>
            </a:r>
            <a:r>
              <a:rPr lang="ru-RU" sz="2000" dirty="0"/>
              <a:t>EXRADIN </a:t>
            </a:r>
            <a:r>
              <a:rPr lang="ru-RU" sz="2000" dirty="0" err="1"/>
              <a:t>Magna</a:t>
            </a:r>
            <a:r>
              <a:rPr lang="ru-RU" sz="2000" dirty="0"/>
              <a:t> A600 для </a:t>
            </a:r>
            <a:r>
              <a:rPr lang="ru-RU" sz="2000" dirty="0" smtClean="0"/>
              <a:t>маммографии.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Спектрометрия гамма-излучения: </a:t>
            </a:r>
            <a:r>
              <a:rPr lang="ru-RU" sz="2000" dirty="0" smtClean="0"/>
              <a:t>спектрометрические источники </a:t>
            </a:r>
          </a:p>
          <a:p>
            <a:r>
              <a:rPr lang="ru-RU" sz="2000" dirty="0"/>
              <a:t>	</a:t>
            </a:r>
            <a:r>
              <a:rPr lang="ru-RU" sz="2000" dirty="0" smtClean="0"/>
              <a:t>(</a:t>
            </a:r>
            <a:r>
              <a:rPr lang="ru-RU" sz="2000" dirty="0"/>
              <a:t>точечные и объемные) с р</a:t>
            </a:r>
            <a:r>
              <a:rPr lang="en-US" sz="2000" dirty="0"/>
              <a:t>/</a:t>
            </a:r>
            <a:r>
              <a:rPr lang="ru-RU" sz="2000" dirty="0"/>
              <a:t>н: </a:t>
            </a:r>
            <a:r>
              <a:rPr lang="en-US" sz="2000" dirty="0"/>
              <a:t>Am-241, Eu-152, Ba-133, Cs-137, Co-60</a:t>
            </a:r>
            <a:r>
              <a:rPr lang="ru-RU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Радиометрия: </a:t>
            </a:r>
            <a:r>
              <a:rPr lang="ru-RU" sz="2000" dirty="0" smtClean="0"/>
              <a:t>наборы источников большой площади альфа- и бета-излучения.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Эталон единицы объемной активности радона в воздухе.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Дозиметрия околофоновых уровней.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6" y="2365984"/>
            <a:ext cx="3917669" cy="391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95" y="5453122"/>
            <a:ext cx="3971925" cy="19240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" y="5793514"/>
            <a:ext cx="2468721" cy="168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3"/>
          <p:cNvSpPr/>
          <p:nvPr/>
        </p:nvSpPr>
        <p:spPr>
          <a:xfrm>
            <a:off x="1444389" y="-875341"/>
            <a:ext cx="10783203" cy="10696635"/>
          </a:xfrm>
          <a:prstGeom prst="ellipse">
            <a:avLst/>
          </a:prstGeom>
          <a:noFill/>
          <a:ln w="19050" cap="flat" cmpd="sng" algn="ctr">
            <a:solidFill>
              <a:srgbClr val="5EB2F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2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13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4"/>
          <p:cNvSpPr/>
          <p:nvPr/>
        </p:nvSpPr>
        <p:spPr>
          <a:xfrm>
            <a:off x="1444389" y="-875341"/>
            <a:ext cx="10783203" cy="10696635"/>
          </a:xfrm>
          <a:prstGeom prst="ellipse">
            <a:avLst/>
          </a:prstGeom>
          <a:noFill/>
          <a:ln w="19050" cap="flat" cmpd="sng" algn="ctr">
            <a:solidFill>
              <a:srgbClr val="5EB2F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2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13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5"/>
          <p:cNvSpPr/>
          <p:nvPr/>
        </p:nvSpPr>
        <p:spPr>
          <a:xfrm>
            <a:off x="1444389" y="-875341"/>
            <a:ext cx="10783203" cy="10696635"/>
          </a:xfrm>
          <a:prstGeom prst="ellipse">
            <a:avLst/>
          </a:prstGeom>
          <a:noFill/>
          <a:ln w="19050" cap="flat" cmpd="sng" algn="ctr">
            <a:solidFill>
              <a:srgbClr val="5EB2F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2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13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9"/>
          <p:cNvSpPr/>
          <p:nvPr/>
        </p:nvSpPr>
        <p:spPr>
          <a:xfrm>
            <a:off x="6994548" y="3805440"/>
            <a:ext cx="3322034" cy="3295365"/>
          </a:xfrm>
          <a:prstGeom prst="ellipse">
            <a:avLst/>
          </a:prstGeom>
          <a:noFill/>
          <a:ln w="19050" cap="flat" cmpd="sng" algn="ctr">
            <a:solidFill>
              <a:srgbClr val="5EB2F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2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13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10"/>
          <p:cNvSpPr/>
          <p:nvPr/>
        </p:nvSpPr>
        <p:spPr>
          <a:xfrm>
            <a:off x="6994548" y="3805440"/>
            <a:ext cx="3322034" cy="3295365"/>
          </a:xfrm>
          <a:prstGeom prst="ellipse">
            <a:avLst/>
          </a:prstGeom>
          <a:noFill/>
          <a:ln w="19050" cap="flat" cmpd="sng" algn="ctr">
            <a:solidFill>
              <a:srgbClr val="5EB2F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2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13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11"/>
          <p:cNvSpPr/>
          <p:nvPr/>
        </p:nvSpPr>
        <p:spPr>
          <a:xfrm>
            <a:off x="6994548" y="3805440"/>
            <a:ext cx="3322034" cy="3295365"/>
          </a:xfrm>
          <a:prstGeom prst="ellipse">
            <a:avLst/>
          </a:prstGeom>
          <a:noFill/>
          <a:ln w="19050" cap="flat" cmpd="thinThick" algn="ctr">
            <a:solidFill>
              <a:srgbClr val="5EB2F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2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13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11"/>
          <p:cNvSpPr/>
          <p:nvPr/>
        </p:nvSpPr>
        <p:spPr>
          <a:xfrm>
            <a:off x="7903207" y="4774537"/>
            <a:ext cx="1617736" cy="1578546"/>
          </a:xfrm>
          <a:prstGeom prst="ellipse">
            <a:avLst/>
          </a:prstGeom>
          <a:noFill/>
          <a:ln w="19050" cap="flat" cmpd="thinThick" algn="ctr">
            <a:solidFill>
              <a:srgbClr val="5EB2F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2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13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549410" y="764369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6060" y="3737659"/>
            <a:ext cx="845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Спасибо за внимание!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82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История Узбекского национального института метрологии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1701" y="1032684"/>
            <a:ext cx="13528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18 ап­реля </a:t>
            </a:r>
            <a:r>
              <a:rPr lang="ru-RU" sz="2000" b="1" dirty="0"/>
              <a:t>1923 </a:t>
            </a:r>
            <a:r>
              <a:rPr lang="ru-RU" sz="2000" b="1" dirty="0" smtClean="0"/>
              <a:t>г. </a:t>
            </a:r>
            <a:r>
              <a:rPr lang="ru-RU" sz="2000" dirty="0" smtClean="0"/>
              <a:t>было </a:t>
            </a:r>
            <a:r>
              <a:rPr lang="ru-RU" sz="2000" dirty="0"/>
              <a:t>утверждено </a:t>
            </a:r>
            <a:r>
              <a:rPr lang="ru-RU" sz="2000" b="1" dirty="0"/>
              <a:t>«Положение о мерах и весах»</a:t>
            </a:r>
            <a:r>
              <a:rPr lang="ru-RU" sz="2000" dirty="0"/>
              <a:t> и создано </a:t>
            </a:r>
            <a:r>
              <a:rPr lang="ru-RU" sz="2000" b="1" dirty="0"/>
              <a:t>Туркестанское бюро мер и </a:t>
            </a:r>
            <a:r>
              <a:rPr lang="ru-RU" sz="2000" b="1" dirty="0" smtClean="0"/>
              <a:t>весов</a:t>
            </a:r>
            <a:r>
              <a:rPr lang="ru-RU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 г. Коканде была создана </a:t>
            </a:r>
            <a:r>
              <a:rPr lang="ru-RU" sz="2000" b="1" dirty="0"/>
              <a:t>Поверочная </a:t>
            </a:r>
            <a:r>
              <a:rPr lang="ru-RU" sz="2000" b="1" dirty="0" smtClean="0"/>
              <a:t>Палата </a:t>
            </a:r>
            <a:r>
              <a:rPr lang="ru-RU" sz="2000" b="1" dirty="0"/>
              <a:t>торговых мер и весов</a:t>
            </a:r>
            <a:r>
              <a:rPr lang="ru-RU" sz="2000" dirty="0"/>
              <a:t>, </a:t>
            </a:r>
            <a:r>
              <a:rPr lang="ru-RU" sz="2000" dirty="0" smtClean="0"/>
              <a:t>с </a:t>
            </a:r>
            <a:r>
              <a:rPr lang="ru-RU" sz="2000" dirty="0"/>
              <a:t>1924 </a:t>
            </a:r>
            <a:r>
              <a:rPr lang="ru-RU" sz="2000" dirty="0" smtClean="0"/>
              <a:t>г. - </a:t>
            </a:r>
            <a:r>
              <a:rPr lang="ru-RU" sz="2000" b="1" dirty="0" smtClean="0"/>
              <a:t>Среднеазиатская Палата </a:t>
            </a:r>
            <a:r>
              <a:rPr lang="ru-RU" sz="2000" b="1" dirty="0"/>
              <a:t>мер и </a:t>
            </a:r>
            <a:r>
              <a:rPr lang="ru-RU" sz="2000" b="1" dirty="0" smtClean="0"/>
              <a:t>весов</a:t>
            </a:r>
            <a:r>
              <a:rPr lang="ru-RU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 марте</a:t>
            </a:r>
            <a:r>
              <a:rPr lang="ru-RU" sz="2000" b="1" dirty="0"/>
              <a:t> 1930 </a:t>
            </a:r>
            <a:r>
              <a:rPr lang="ru-RU" sz="2000" b="1" dirty="0" smtClean="0"/>
              <a:t>г.</a:t>
            </a:r>
            <a:r>
              <a:rPr lang="ru-RU" sz="2000" dirty="0"/>
              <a:t> образован </a:t>
            </a:r>
            <a:r>
              <a:rPr lang="ru-RU" sz="2000" b="1" dirty="0"/>
              <a:t>Комитет по стандартизации</a:t>
            </a:r>
            <a:r>
              <a:rPr lang="ru-RU" sz="2000" dirty="0"/>
              <a:t> при Совнаркоме Узбекской ССР и в 1931 году </a:t>
            </a:r>
            <a:r>
              <a:rPr lang="ru-RU" sz="2000" dirty="0" smtClean="0"/>
              <a:t>объединен</a:t>
            </a:r>
            <a:r>
              <a:rPr lang="ru-RU" sz="2000" dirty="0"/>
              <a:t> </a:t>
            </a:r>
            <a:endParaRPr lang="ru-RU" sz="2000" dirty="0" smtClean="0"/>
          </a:p>
          <a:p>
            <a:r>
              <a:rPr lang="ru-RU" sz="2000" dirty="0" smtClean="0"/>
              <a:t>      с</a:t>
            </a:r>
            <a:r>
              <a:rPr lang="ru-RU" sz="2000" dirty="0"/>
              <a:t> </a:t>
            </a:r>
            <a:r>
              <a:rPr lang="ru-RU" sz="2000" b="1" dirty="0"/>
              <a:t>Палатой мер и весов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 послевоенные годы </a:t>
            </a:r>
            <a:r>
              <a:rPr lang="ru-RU" sz="2000" dirty="0" smtClean="0"/>
              <a:t>образованы </a:t>
            </a:r>
            <a:r>
              <a:rPr lang="ru-RU" sz="2000" b="1" dirty="0"/>
              <a:t>Государственные контрольные </a:t>
            </a:r>
            <a:r>
              <a:rPr lang="ru-RU" sz="2000" b="1" dirty="0" smtClean="0"/>
              <a:t>лаборатории</a:t>
            </a:r>
            <a:r>
              <a:rPr lang="ru-RU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b="1" dirty="0"/>
              <a:t>1966</a:t>
            </a:r>
            <a:r>
              <a:rPr lang="ru-RU" sz="2000" dirty="0"/>
              <a:t> </a:t>
            </a:r>
            <a:r>
              <a:rPr lang="ru-RU" sz="2000" b="1" dirty="0" smtClean="0"/>
              <a:t>г.</a:t>
            </a:r>
            <a:r>
              <a:rPr lang="ru-RU" sz="2000" dirty="0" smtClean="0"/>
              <a:t> преобразованы</a:t>
            </a:r>
            <a:r>
              <a:rPr lang="ru-RU" sz="2000" dirty="0"/>
              <a:t> в </a:t>
            </a:r>
            <a:r>
              <a:rPr lang="ru-RU" sz="2000" b="1" dirty="0"/>
              <a:t>лаборатории государственного надзора за стандартами </a:t>
            </a:r>
            <a:r>
              <a:rPr lang="ru-RU" sz="2000" b="1" dirty="0" smtClean="0"/>
              <a:t>и измерительной</a:t>
            </a:r>
            <a:r>
              <a:rPr lang="ru-RU" sz="2000" b="1" dirty="0"/>
              <a:t> техникой</a:t>
            </a:r>
            <a:r>
              <a:rPr lang="ru-RU" sz="2000" dirty="0"/>
              <a:t>. В г. Ташкенте организована </a:t>
            </a:r>
            <a:r>
              <a:rPr lang="ru-RU" sz="2000" b="1" dirty="0" smtClean="0"/>
              <a:t>Узбекская республиканская</a:t>
            </a:r>
            <a:r>
              <a:rPr lang="ru-RU" sz="2000" b="1" dirty="0"/>
              <a:t> </a:t>
            </a:r>
            <a:r>
              <a:rPr lang="ru-RU" sz="2000" b="1" dirty="0" smtClean="0"/>
              <a:t>лаборатория</a:t>
            </a:r>
            <a:r>
              <a:rPr lang="ru-RU" sz="2000" dirty="0" smtClean="0"/>
              <a:t>, в </a:t>
            </a:r>
            <a:r>
              <a:rPr lang="ru-RU" sz="2000" b="1" dirty="0"/>
              <a:t>1979</a:t>
            </a:r>
            <a:r>
              <a:rPr lang="ru-RU" sz="2000" dirty="0"/>
              <a:t> </a:t>
            </a:r>
            <a:r>
              <a:rPr lang="ru-RU" sz="2000" b="1" dirty="0" smtClean="0"/>
              <a:t>г.</a:t>
            </a:r>
            <a:r>
              <a:rPr lang="ru-RU" sz="2000" dirty="0"/>
              <a:t> </a:t>
            </a:r>
            <a:r>
              <a:rPr lang="ru-RU" sz="2000" dirty="0" smtClean="0"/>
              <a:t>преобразованная </a:t>
            </a:r>
            <a:r>
              <a:rPr lang="ru-RU" sz="2000" dirty="0"/>
              <a:t>в </a:t>
            </a:r>
            <a:r>
              <a:rPr lang="ru-RU" sz="2000" b="1" dirty="0"/>
              <a:t>Узбекский центр стандартизации и </a:t>
            </a:r>
            <a:r>
              <a:rPr lang="ru-RU" sz="2000" b="1" dirty="0" smtClean="0"/>
              <a:t>метрологии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1701" y="4966201"/>
            <a:ext cx="903184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 </a:t>
            </a:r>
            <a:r>
              <a:rPr lang="ru-RU" sz="2000" b="1" dirty="0"/>
              <a:t>1992 </a:t>
            </a:r>
            <a:r>
              <a:rPr lang="ru-RU" sz="2000" b="1" dirty="0" smtClean="0"/>
              <a:t>г. </a:t>
            </a:r>
            <a:r>
              <a:rPr lang="ru-RU" sz="2000" dirty="0" smtClean="0"/>
              <a:t>преобразован </a:t>
            </a:r>
            <a:r>
              <a:rPr lang="ru-RU" sz="2000" dirty="0"/>
              <a:t>в </a:t>
            </a:r>
            <a:r>
              <a:rPr lang="ru-RU" sz="2000" b="1" dirty="0"/>
              <a:t>Узбекский государственный центр стандартизации, метрологии и сертификации</a:t>
            </a:r>
            <a:r>
              <a:rPr lang="ru-RU" sz="2000" dirty="0"/>
              <a:t> при Кабинете Министров Республики Узбекистан. </a:t>
            </a: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b="1" dirty="0" smtClean="0"/>
              <a:t>2002</a:t>
            </a:r>
            <a:r>
              <a:rPr lang="ru-RU" sz="2000" b="1" dirty="0"/>
              <a:t> </a:t>
            </a:r>
            <a:r>
              <a:rPr lang="ru-RU" sz="2000" b="1" dirty="0" smtClean="0"/>
              <a:t>г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  <a:r>
              <a:rPr lang="ru-RU" sz="2000" dirty="0" smtClean="0"/>
              <a:t>создан </a:t>
            </a:r>
            <a:r>
              <a:rPr lang="ru-RU" sz="2000" b="1" dirty="0"/>
              <a:t>Республиканский Центр по оказанию метрологических услуг</a:t>
            </a:r>
            <a:r>
              <a:rPr lang="ru-RU" sz="2000" dirty="0"/>
              <a:t> агентства </a:t>
            </a:r>
            <a:r>
              <a:rPr lang="ru-RU" sz="2000" b="1" dirty="0"/>
              <a:t>«</a:t>
            </a:r>
            <a:r>
              <a:rPr lang="ru-RU" sz="2000" b="1" dirty="0" err="1"/>
              <a:t>Узстандарт</a:t>
            </a:r>
            <a:r>
              <a:rPr lang="ru-RU" sz="2000" b="1" dirty="0" smtClean="0"/>
              <a:t>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b="1" dirty="0" smtClean="0"/>
              <a:t>2017 г.</a:t>
            </a:r>
            <a:r>
              <a:rPr lang="ru-RU" sz="2000" dirty="0"/>
              <a:t> </a:t>
            </a:r>
            <a:r>
              <a:rPr lang="ru-RU" sz="2000" dirty="0" smtClean="0"/>
              <a:t>создано</a:t>
            </a:r>
            <a:r>
              <a:rPr lang="ru-RU" sz="2000" dirty="0"/>
              <a:t> Государственное предприятие </a:t>
            </a:r>
            <a:r>
              <a:rPr lang="ru-RU" sz="2000" b="1" dirty="0"/>
              <a:t>«Узбекский национальный институт метрологии»</a:t>
            </a:r>
            <a:r>
              <a:rPr lang="ru-RU" sz="2000" dirty="0"/>
              <a:t> (ГП «УзНИМ»).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286" y="4818336"/>
            <a:ext cx="4903820" cy="29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Узбекский национальный институт метрологии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1" y="1344706"/>
            <a:ext cx="817581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Вышестоящий орган: </a:t>
            </a:r>
            <a:r>
              <a:rPr lang="ru-RU" dirty="0" smtClean="0"/>
              <a:t>Узбекское </a:t>
            </a:r>
            <a:r>
              <a:rPr lang="ru-RU" dirty="0"/>
              <a:t>агентство по техническому регулированию является национальным органом Республики Узбекистан по вопросам стандартизации, метрологии, сертификации и управления качеством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 smtClean="0"/>
              <a:t>Подразделения ГУ «УзНИМ»: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04 ОТДЕЛ: Отдел измерений массы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05 ОТДЕЛ: Отдел измерений радиотехнических величин, ионизирующих излучений и неразрушающего контроля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06 ОТДЕЛ: Отдел измерений геометрических и механических величин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07 ОТДЕЛ: Отдел измерений электрических и магнитных величин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08 ОТДЕЛ: Отдел измерений давления и расхода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09 ОТДЕЛ: Отдел измерений физико-химических, оптико-физических и температурных величин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10 ОТДЕЛ: Отдел государственных испытаний и метрологической экспертизы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14 ЦЕНТР: Центр калибровочных и измерительных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15 ЛАБОРАТОРИЯ: Лаборатория испытаний средств измерений и технической продукции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16 ОТДЕЛ: Отдел сертификации средств измерений и испытаний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17 ОТДЕЛ: Научно-исследовательский отдел теоретической метрологии и инноваций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18 ЛАБОРАТОРИЯ: Лаборатория поверки бытовых счётчиков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729" y="5737549"/>
            <a:ext cx="3441515" cy="1935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900" y="4164059"/>
            <a:ext cx="3681387" cy="2076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900" y="1032684"/>
            <a:ext cx="3775098" cy="2126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64" y="2526608"/>
            <a:ext cx="3590280" cy="201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6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38" y="1318676"/>
            <a:ext cx="10058400" cy="5657849"/>
          </a:xfrm>
          <a:prstGeom prst="rect">
            <a:avLst/>
          </a:prstGeom>
        </p:spPr>
      </p:pic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7896" y="130873"/>
            <a:ext cx="8101013" cy="648546"/>
          </a:xfrm>
          <a:prstGeom prst="rect">
            <a:avLst/>
          </a:prstGeom>
          <a:noFill/>
        </p:spPr>
        <p:txBody>
          <a:bodyPr wrap="square" lIns="276515" tIns="138257" rIns="276515" bIns="138257" rtlCol="0">
            <a:spAutoFit/>
          </a:bodyPr>
          <a:lstStyle/>
          <a:p>
            <a:r>
              <a:rPr lang="ru-RU" sz="2400" b="1" dirty="0"/>
              <a:t>Международное сотрудничество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47496" y="1159888"/>
            <a:ext cx="61742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BIPM</a:t>
            </a:r>
            <a:r>
              <a:rPr lang="en-US" sz="2000" dirty="0" smtClean="0"/>
              <a:t> (</a:t>
            </a:r>
            <a:r>
              <a:rPr lang="ru-RU" sz="2000" dirty="0"/>
              <a:t>Международное бюро мер и весов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3" y="929870"/>
            <a:ext cx="1814429" cy="7776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47497" y="2005754"/>
            <a:ext cx="7926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OIML</a:t>
            </a:r>
            <a:r>
              <a:rPr lang="en-US" sz="2000" dirty="0" smtClean="0"/>
              <a:t> (</a:t>
            </a:r>
            <a:r>
              <a:rPr lang="ru-RU" sz="2000" dirty="0"/>
              <a:t>Международная организация законодательной метрологии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30" y="1803129"/>
            <a:ext cx="892035" cy="7531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95942" y="2913921"/>
            <a:ext cx="67758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IAEA</a:t>
            </a:r>
            <a:r>
              <a:rPr lang="ru-RU" sz="2000" b="1" dirty="0" smtClean="0"/>
              <a:t> </a:t>
            </a:r>
            <a:r>
              <a:rPr lang="en-US" sz="2000" dirty="0" smtClean="0"/>
              <a:t>(</a:t>
            </a:r>
            <a:r>
              <a:rPr lang="ru-RU" sz="2000" dirty="0" smtClean="0"/>
              <a:t>Международное агентство по атомной энергетике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20" y="2644801"/>
            <a:ext cx="733318" cy="9075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95942" y="3846760"/>
            <a:ext cx="9338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EURAMET</a:t>
            </a:r>
            <a:r>
              <a:rPr lang="ru-RU" sz="2000" b="1" dirty="0" smtClean="0"/>
              <a:t> </a:t>
            </a:r>
            <a:r>
              <a:rPr lang="en-US" sz="2000" dirty="0" smtClean="0"/>
              <a:t>(</a:t>
            </a:r>
            <a:r>
              <a:rPr lang="ru-RU" sz="2000" dirty="0"/>
              <a:t>Европейская ассоциация национальных метрологических институтов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14" y="3674228"/>
            <a:ext cx="1377366" cy="70864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95942" y="4559921"/>
            <a:ext cx="10190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COOMET</a:t>
            </a:r>
            <a:r>
              <a:rPr lang="ru-RU" sz="2000" b="1" dirty="0" smtClean="0"/>
              <a:t> </a:t>
            </a:r>
            <a:r>
              <a:rPr lang="en-US" sz="2000" dirty="0" smtClean="0"/>
              <a:t>(</a:t>
            </a:r>
            <a:r>
              <a:rPr lang="ru-RU" sz="2000" dirty="0"/>
              <a:t>Евро-Азиатское сотрудничество государственных метрологических учреждений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30" y="4952735"/>
            <a:ext cx="1148892" cy="11488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44" y="5834689"/>
            <a:ext cx="1700514" cy="7908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95942" y="5342515"/>
            <a:ext cx="7652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SMIIC</a:t>
            </a:r>
            <a:r>
              <a:rPr lang="en-US" sz="2000" dirty="0" smtClean="0"/>
              <a:t> (</a:t>
            </a:r>
            <a:r>
              <a:rPr lang="ru-RU" sz="2000" dirty="0" smtClean="0"/>
              <a:t>Институт </a:t>
            </a:r>
            <a:r>
              <a:rPr lang="ru-RU" sz="2000" dirty="0"/>
              <a:t>стандартов и метрологии исламских </a:t>
            </a:r>
            <a:r>
              <a:rPr lang="ru-RU" sz="2000" dirty="0" smtClean="0"/>
              <a:t>стран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695942" y="6045431"/>
            <a:ext cx="9062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GULFMET</a:t>
            </a:r>
            <a:r>
              <a:rPr lang="ru-RU" sz="2000" dirty="0" smtClean="0"/>
              <a:t> (Региональная метрологическая организация исламских стран)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42" y="6611752"/>
            <a:ext cx="1081268" cy="10812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4" y="4450906"/>
            <a:ext cx="1133475" cy="5810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95942" y="6967720"/>
            <a:ext cx="7878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APMP</a:t>
            </a:r>
            <a:r>
              <a:rPr lang="ru-RU" sz="2000" dirty="0" smtClean="0"/>
              <a:t> (</a:t>
            </a:r>
            <a:r>
              <a:rPr lang="ru-RU" sz="2000" dirty="0"/>
              <a:t>Азиатско-Тихоокеанская метрологическая программа</a:t>
            </a:r>
            <a:r>
              <a:rPr lang="ru-RU" sz="2000" dirty="0" smtClean="0"/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60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9231" y="37098"/>
            <a:ext cx="9603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Национальный исходный эталон единиц кермы, экспозиционной дозы и их мощностей рентгеновского и </a:t>
            </a:r>
            <a:r>
              <a:rPr lang="ru-RU" sz="2400" b="1" dirty="0" smtClean="0"/>
              <a:t>гамма-излучений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29" y="1355463"/>
            <a:ext cx="7012380" cy="52592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9587" y="4568177"/>
            <a:ext cx="4298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Состав:</a:t>
            </a:r>
          </a:p>
          <a:p>
            <a:r>
              <a:rPr lang="ru-RU" sz="2000" dirty="0" smtClean="0"/>
              <a:t>Дозиметр </a:t>
            </a:r>
            <a:r>
              <a:rPr lang="en-US" sz="2000" dirty="0" err="1"/>
              <a:t>Unidos</a:t>
            </a:r>
            <a:r>
              <a:rPr lang="en-US" sz="2000" dirty="0"/>
              <a:t> Webline 500</a:t>
            </a:r>
            <a:br>
              <a:rPr lang="en-US" sz="2000" dirty="0"/>
            </a:br>
            <a:r>
              <a:rPr lang="ru-RU" sz="2000" dirty="0"/>
              <a:t>Дозиметр </a:t>
            </a:r>
            <a:r>
              <a:rPr lang="en-US" sz="2000" dirty="0" err="1"/>
              <a:t>Unidos</a:t>
            </a:r>
            <a:r>
              <a:rPr lang="en-US" sz="2000" dirty="0"/>
              <a:t> Webline 501</a:t>
            </a:r>
            <a:br>
              <a:rPr lang="en-US" sz="2000" dirty="0"/>
            </a:br>
            <a:r>
              <a:rPr lang="ru-RU" sz="2000" dirty="0"/>
              <a:t>Ионизационная камера </a:t>
            </a:r>
            <a:r>
              <a:rPr lang="en-US" sz="2000" dirty="0"/>
              <a:t>PTW 32002</a:t>
            </a:r>
            <a:br>
              <a:rPr lang="en-US" sz="2000" dirty="0"/>
            </a:br>
            <a:r>
              <a:rPr lang="ru-RU" sz="2000" dirty="0"/>
              <a:t>Ионизационная камера </a:t>
            </a:r>
            <a:r>
              <a:rPr lang="en-US" sz="2000" dirty="0"/>
              <a:t>PTW 32003</a:t>
            </a:r>
            <a:br>
              <a:rPr lang="en-US" sz="2000" dirty="0"/>
            </a:br>
            <a:r>
              <a:rPr lang="ru-RU" sz="2000" dirty="0"/>
              <a:t>Ионизационная камера </a:t>
            </a:r>
            <a:r>
              <a:rPr lang="en-US" sz="2000" dirty="0"/>
              <a:t>PTW 32005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69587" y="1795259"/>
            <a:ext cx="46319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Диапазон измерений:</a:t>
            </a:r>
          </a:p>
          <a:p>
            <a:r>
              <a:rPr lang="ru-RU" sz="2000" dirty="0" smtClean="0"/>
              <a:t>диапазон кермы</a:t>
            </a:r>
            <a:r>
              <a:rPr lang="ru-RU" sz="2000" dirty="0"/>
              <a:t> в воздухе:</a:t>
            </a:r>
            <a:br>
              <a:rPr lang="ru-RU" sz="2000" dirty="0"/>
            </a:br>
            <a:r>
              <a:rPr lang="ru-RU" sz="2000" dirty="0"/>
              <a:t>от 7·10</a:t>
            </a:r>
            <a:r>
              <a:rPr lang="ru-RU" sz="2000" baseline="30000" dirty="0"/>
              <a:t>–9 </a:t>
            </a:r>
            <a:r>
              <a:rPr lang="ru-RU" sz="2000" dirty="0"/>
              <a:t>до 3·10</a:t>
            </a:r>
            <a:r>
              <a:rPr lang="ru-RU" sz="2000" baseline="30000" dirty="0"/>
              <a:t>6 </a:t>
            </a:r>
            <a:r>
              <a:rPr lang="ru-RU" sz="2000" dirty="0" smtClean="0"/>
              <a:t>Гр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диапазон </a:t>
            </a:r>
            <a:r>
              <a:rPr lang="ru-RU" sz="2000" dirty="0" smtClean="0"/>
              <a:t>мощности кермы </a:t>
            </a:r>
            <a:r>
              <a:rPr lang="ru-RU" sz="2000" dirty="0"/>
              <a:t>в воздухе:</a:t>
            </a:r>
            <a:br>
              <a:rPr lang="ru-RU" sz="2000" dirty="0"/>
            </a:br>
            <a:r>
              <a:rPr lang="ru-RU" sz="2000" dirty="0" smtClean="0"/>
              <a:t>от </a:t>
            </a:r>
            <a:r>
              <a:rPr lang="ru-RU" sz="2000" dirty="0"/>
              <a:t>7·10</a:t>
            </a:r>
            <a:r>
              <a:rPr lang="ru-RU" sz="2000" baseline="30000" dirty="0"/>
              <a:t>–10</a:t>
            </a:r>
            <a:r>
              <a:rPr lang="ru-RU" sz="2000" dirty="0"/>
              <a:t> до 45 </a:t>
            </a:r>
            <a:r>
              <a:rPr lang="ru-RU" sz="2000" dirty="0" smtClean="0"/>
              <a:t>Гр/с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диапазон </a:t>
            </a:r>
            <a:r>
              <a:rPr lang="ru-RU" sz="2000" dirty="0" smtClean="0"/>
              <a:t>энергий фотонного </a:t>
            </a:r>
            <a:r>
              <a:rPr lang="ru-RU" sz="2000" dirty="0"/>
              <a:t>излучения:</a:t>
            </a:r>
            <a:br>
              <a:rPr lang="ru-RU" sz="2000" dirty="0"/>
            </a:br>
            <a:r>
              <a:rPr lang="ru-RU" sz="2000" dirty="0"/>
              <a:t>от 33 до 1250 </a:t>
            </a:r>
            <a:r>
              <a:rPr lang="ru-RU" sz="2000" dirty="0" smtClean="0"/>
              <a:t>кэВ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29" y="4331997"/>
            <a:ext cx="4454418" cy="22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Узбекистан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33423" y="1548897"/>
            <a:ext cx="49500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Сферы: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горно-металлургические </a:t>
            </a:r>
            <a:r>
              <a:rPr lang="ru-RU" sz="2000" dirty="0"/>
              <a:t>и геологические отрасли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радиационная безопасность,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строительство АЭС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охрана труда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здравоохранение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33424" y="4887637"/>
            <a:ext cx="49500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рамках технического сотрудничества агентства «</a:t>
            </a:r>
            <a:r>
              <a:rPr lang="ru-RU" sz="2000" dirty="0" err="1"/>
              <a:t>Узстандарт</a:t>
            </a:r>
            <a:r>
              <a:rPr lang="ru-RU" sz="2000" dirty="0"/>
              <a:t>» и </a:t>
            </a:r>
            <a:r>
              <a:rPr lang="ru-RU" sz="2000" dirty="0" smtClean="0"/>
              <a:t>МАГАТЭ реализован </a:t>
            </a:r>
            <a:r>
              <a:rPr lang="ru-RU" sz="2000" dirty="0"/>
              <a:t>проект UZB6015 «Создание дозиметрической лаборатории вторичных эталонов Республики Узбекистан</a:t>
            </a:r>
            <a:r>
              <a:rPr lang="ru-RU" sz="2000" dirty="0" smtClean="0"/>
              <a:t>»</a:t>
            </a:r>
            <a:r>
              <a:rPr lang="en-US" sz="2000" dirty="0"/>
              <a:t>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8" y="2027104"/>
            <a:ext cx="8634799" cy="572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Гамма-рентгеновская установка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0" y="1077363"/>
            <a:ext cx="7162141" cy="66627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63840" y="3263982"/>
            <a:ext cx="5798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Гамма облучатель:</a:t>
            </a:r>
          </a:p>
          <a:p>
            <a:r>
              <a:rPr lang="ru-RU" sz="2000" dirty="0" smtClean="0"/>
              <a:t>Модель </a:t>
            </a:r>
            <a:r>
              <a:rPr lang="ru-RU" sz="2000" dirty="0"/>
              <a:t>- </a:t>
            </a:r>
            <a:r>
              <a:rPr lang="en-US" sz="2000" dirty="0" smtClean="0"/>
              <a:t>G</a:t>
            </a:r>
            <a:r>
              <a:rPr lang="ru-RU" sz="2000" dirty="0" smtClean="0"/>
              <a:t>10-1-12-Е </a:t>
            </a:r>
          </a:p>
          <a:p>
            <a:r>
              <a:rPr lang="ru-RU" sz="2000" dirty="0" smtClean="0"/>
              <a:t>Радионуклидный </a:t>
            </a:r>
            <a:r>
              <a:rPr lang="ru-RU" sz="2000" dirty="0"/>
              <a:t>источник – Cs-137. </a:t>
            </a:r>
            <a:endParaRPr lang="ru-RU" sz="2000" dirty="0" smtClean="0"/>
          </a:p>
          <a:p>
            <a:r>
              <a:rPr lang="ru-RU" sz="2000" dirty="0" smtClean="0"/>
              <a:t>Активность </a:t>
            </a:r>
            <a:r>
              <a:rPr lang="ru-RU" sz="2000" dirty="0"/>
              <a:t>– </a:t>
            </a:r>
            <a:r>
              <a:rPr lang="ru-RU" sz="2000" dirty="0" smtClean="0"/>
              <a:t>0,8 </a:t>
            </a:r>
            <a:r>
              <a:rPr lang="ru-RU" sz="2000" dirty="0" err="1" smtClean="0"/>
              <a:t>ТБк</a:t>
            </a:r>
            <a:r>
              <a:rPr lang="ru-RU" sz="2000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63840" y="4751395"/>
            <a:ext cx="56370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Рентгеновский облучатель:</a:t>
            </a:r>
            <a:endParaRPr lang="en-US" sz="2000" b="1" dirty="0" smtClean="0"/>
          </a:p>
          <a:p>
            <a:r>
              <a:rPr lang="ru-RU" sz="2000" dirty="0" smtClean="0"/>
              <a:t>Модель </a:t>
            </a:r>
            <a:r>
              <a:rPr lang="ru-RU" sz="2000" dirty="0"/>
              <a:t>– </a:t>
            </a:r>
            <a:r>
              <a:rPr lang="ru-RU" sz="2000" dirty="0" smtClean="0"/>
              <a:t>Х80-225</a:t>
            </a:r>
            <a:r>
              <a:rPr lang="en-US" sz="2000" dirty="0" smtClean="0"/>
              <a:t> kV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Диапазон анодных напряжений </a:t>
            </a:r>
            <a:r>
              <a:rPr lang="ru-RU" sz="2000" dirty="0"/>
              <a:t>– 10-225 </a:t>
            </a:r>
            <a:r>
              <a:rPr lang="ru-RU" sz="2000" dirty="0" err="1" smtClean="0"/>
              <a:t>кВ</a:t>
            </a:r>
            <a:r>
              <a:rPr lang="ru-RU" sz="2000" dirty="0" smtClean="0"/>
              <a:t> </a:t>
            </a:r>
            <a:r>
              <a:rPr lang="ru-RU" sz="2000" dirty="0"/>
              <a:t>Максимальный ток – 13 мА </a:t>
            </a:r>
            <a:endParaRPr lang="ru-RU" sz="2000" dirty="0" smtClean="0"/>
          </a:p>
          <a:p>
            <a:r>
              <a:rPr lang="ru-RU" sz="2000" dirty="0" smtClean="0"/>
              <a:t>Качества излучения </a:t>
            </a:r>
            <a:r>
              <a:rPr lang="ru-RU" sz="2000" dirty="0"/>
              <a:t>— </a:t>
            </a:r>
            <a:r>
              <a:rPr lang="en-US" sz="2000" dirty="0" smtClean="0"/>
              <a:t>N </a:t>
            </a:r>
            <a:r>
              <a:rPr lang="ru-RU" sz="2000" dirty="0" smtClean="0"/>
              <a:t>серия (</a:t>
            </a:r>
            <a:r>
              <a:rPr lang="en-US" sz="2000" dirty="0" smtClean="0"/>
              <a:t>ISO 4037)</a:t>
            </a:r>
            <a:r>
              <a:rPr lang="ru-RU" sz="2000" dirty="0" smtClean="0"/>
              <a:t>, </a:t>
            </a:r>
            <a:endParaRPr lang="en-US" sz="2000" dirty="0" smtClean="0"/>
          </a:p>
          <a:p>
            <a:r>
              <a:rPr lang="en-US" sz="2000" dirty="0" smtClean="0"/>
              <a:t>		RQR, RQA, RQT (IEC 61267)</a:t>
            </a:r>
            <a:r>
              <a:rPr lang="ru-RU" sz="2000" dirty="0" smtClean="0"/>
              <a:t>, </a:t>
            </a:r>
            <a:endParaRPr lang="en-US" sz="2000" dirty="0" smtClean="0"/>
          </a:p>
          <a:p>
            <a:r>
              <a:rPr lang="en-US" sz="2000" dirty="0" smtClean="0"/>
              <a:t>		</a:t>
            </a:r>
            <a:r>
              <a:rPr lang="ru-RU" sz="2000" dirty="0" smtClean="0"/>
              <a:t>CCRI </a:t>
            </a:r>
            <a:r>
              <a:rPr lang="ru-RU" sz="2000" dirty="0"/>
              <a:t>и </a:t>
            </a:r>
            <a:r>
              <a:rPr lang="en-US" sz="2000" dirty="0"/>
              <a:t>W+0.5 mm AL </a:t>
            </a:r>
            <a:r>
              <a:rPr lang="ru-RU" sz="2000" dirty="0" smtClean="0"/>
              <a:t> </a:t>
            </a:r>
            <a:endParaRPr lang="en-US" sz="20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7863840" y="1212485"/>
            <a:ext cx="5160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Производитель</a:t>
            </a:r>
            <a:r>
              <a:rPr lang="ru-RU" sz="2000" dirty="0"/>
              <a:t> – </a:t>
            </a:r>
            <a:r>
              <a:rPr lang="ru-RU" sz="2000" dirty="0" err="1"/>
              <a:t>Hopewell</a:t>
            </a:r>
            <a:r>
              <a:rPr lang="ru-RU" sz="2000" dirty="0"/>
              <a:t> </a:t>
            </a:r>
            <a:r>
              <a:rPr lang="ru-RU" sz="2000" dirty="0" err="1"/>
              <a:t>Designs</a:t>
            </a:r>
            <a:r>
              <a:rPr lang="ru-RU" sz="2000" dirty="0"/>
              <a:t> </a:t>
            </a:r>
            <a:r>
              <a:rPr lang="ru-RU" sz="2000" dirty="0" err="1"/>
              <a:t>Inc</a:t>
            </a:r>
            <a:r>
              <a:rPr lang="ru-RU" sz="2000" dirty="0"/>
              <a:t>. (США)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63840" y="1776569"/>
            <a:ext cx="5550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Ручная система линейного позиционирования:</a:t>
            </a:r>
          </a:p>
          <a:p>
            <a:r>
              <a:rPr lang="en-US" sz="2000" dirty="0" smtClean="0"/>
              <a:t>X: </a:t>
            </a:r>
            <a:r>
              <a:rPr lang="ru-RU" sz="2000" dirty="0" smtClean="0"/>
              <a:t>0 – </a:t>
            </a:r>
            <a:r>
              <a:rPr lang="en-US" sz="2000" dirty="0" smtClean="0"/>
              <a:t>1 </a:t>
            </a:r>
            <a:r>
              <a:rPr lang="ru-RU" sz="2000" dirty="0" smtClean="0"/>
              <a:t>м</a:t>
            </a:r>
          </a:p>
          <a:p>
            <a:r>
              <a:rPr lang="en-US" sz="2000" dirty="0" smtClean="0"/>
              <a:t>Y: </a:t>
            </a:r>
            <a:r>
              <a:rPr lang="ru-RU" sz="2000" dirty="0" smtClean="0"/>
              <a:t>0 – </a:t>
            </a:r>
            <a:r>
              <a:rPr lang="en-US" sz="2000" dirty="0" smtClean="0"/>
              <a:t>0,3</a:t>
            </a:r>
            <a:r>
              <a:rPr lang="ru-RU" sz="2000" dirty="0" smtClean="0"/>
              <a:t> м</a:t>
            </a:r>
          </a:p>
          <a:p>
            <a:r>
              <a:rPr lang="en-US" sz="2000" dirty="0" smtClean="0"/>
              <a:t>Z: </a:t>
            </a:r>
            <a:r>
              <a:rPr lang="ru-RU" sz="2000" dirty="0" smtClean="0"/>
              <a:t>0 – </a:t>
            </a:r>
            <a:r>
              <a:rPr lang="en-US" sz="2000" dirty="0" smtClean="0"/>
              <a:t>5 </a:t>
            </a:r>
            <a:r>
              <a:rPr lang="ru-RU" sz="2000" dirty="0" smtClean="0"/>
              <a:t>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78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>
                <a:latin typeface="Bookman Old Style" panose="02050604050505020204" pitchFamily="18" charset="0"/>
              </a:rPr>
              <a:t>Гамма-рентгеновская установка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913" y="1285857"/>
            <a:ext cx="8513225" cy="64647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45" y="2109689"/>
            <a:ext cx="5498169" cy="3097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445" y="5988725"/>
            <a:ext cx="5744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Операторская и общий вид помещения с гамма-рентгеновской установкой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102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6"/>
          <p:cNvSpPr>
            <a:spLocks noChangeArrowheads="1"/>
          </p:cNvSpPr>
          <p:nvPr/>
        </p:nvSpPr>
        <p:spPr bwMode="ltGray">
          <a:xfrm>
            <a:off x="2057401" y="115418"/>
            <a:ext cx="9735670" cy="704853"/>
          </a:xfrm>
          <a:prstGeom prst="roundRect">
            <a:avLst>
              <a:gd name="adj" fmla="val 50000"/>
            </a:avLst>
          </a:prstGeom>
          <a:solidFill>
            <a:srgbClr val="49CEE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err="1" smtClean="0">
                <a:latin typeface="Bookman Old Style" panose="02050604050505020204" pitchFamily="18" charset="0"/>
              </a:rPr>
              <a:t>Прослеживаемость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" y="115418"/>
            <a:ext cx="1342017" cy="91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24321850"/>
              </p:ext>
            </p:extLst>
          </p:nvPr>
        </p:nvGraphicFramePr>
        <p:xfrm>
          <a:off x="795586" y="6056126"/>
          <a:ext cx="8415500" cy="1494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62" y="2454947"/>
            <a:ext cx="4665761" cy="36011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4591" y="1540723"/>
            <a:ext cx="85565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Дозиметрическая лаборатория </a:t>
            </a:r>
            <a:r>
              <a:rPr lang="ru-RU" sz="2000" b="1" dirty="0" smtClean="0"/>
              <a:t>МАГАТЭ (</a:t>
            </a:r>
            <a:r>
              <a:rPr lang="en-US" sz="2000" b="1" dirty="0" smtClean="0"/>
              <a:t>IAEA SSDL</a:t>
            </a:r>
            <a:r>
              <a:rPr lang="ru-RU" sz="2000" b="1" dirty="0" smtClean="0"/>
              <a:t>) </a:t>
            </a:r>
            <a:r>
              <a:rPr lang="ru-RU" sz="2000" dirty="0" smtClean="0"/>
              <a:t>в </a:t>
            </a:r>
            <a:r>
              <a:rPr lang="ru-RU" sz="2000" dirty="0" err="1" smtClean="0"/>
              <a:t>Зайберсдорфе</a:t>
            </a:r>
            <a:r>
              <a:rPr lang="ru-RU" sz="2000" dirty="0" smtClean="0"/>
              <a:t> (Австрия) </a:t>
            </a:r>
            <a:r>
              <a:rPr lang="ru-RU" sz="2000" dirty="0"/>
              <a:t>является центральной лабораторией сети дозиметрических лабораторий вторичных эталонов </a:t>
            </a:r>
            <a:r>
              <a:rPr lang="ru-RU" sz="2000" dirty="0" smtClean="0"/>
              <a:t>МАГАТЭ/ВОЗ и проводит </a:t>
            </a:r>
            <a:r>
              <a:rPr lang="ru-RU" sz="2000" dirty="0"/>
              <a:t>калибровку </a:t>
            </a:r>
            <a:r>
              <a:rPr lang="ru-RU" sz="2000" dirty="0" smtClean="0"/>
              <a:t>эталонных дозиметров лабораторий </a:t>
            </a:r>
            <a:r>
              <a:rPr lang="ru-RU" sz="2000" dirty="0"/>
              <a:t>национальных </a:t>
            </a:r>
            <a:r>
              <a:rPr lang="ru-RU" sz="2000" dirty="0" smtClean="0"/>
              <a:t>эталонов.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МАГАТЭ</a:t>
            </a:r>
            <a:r>
              <a:rPr lang="ru-RU" sz="2000" dirty="0" smtClean="0"/>
              <a:t> метрологически прослеживается </a:t>
            </a:r>
            <a:r>
              <a:rPr lang="ru-RU" sz="2000" dirty="0" smtClean="0"/>
              <a:t>до </a:t>
            </a:r>
            <a:r>
              <a:rPr lang="ru-RU" sz="2000" dirty="0" smtClean="0"/>
              <a:t>Международного </a:t>
            </a:r>
            <a:r>
              <a:rPr lang="ru-RU" sz="2000" dirty="0"/>
              <a:t>бюро мер и весов </a:t>
            </a:r>
            <a:r>
              <a:rPr lang="ru-RU" sz="2000" b="1" dirty="0" smtClean="0"/>
              <a:t>(BIPM) </a:t>
            </a:r>
            <a:r>
              <a:rPr lang="ru-RU" sz="2000" dirty="0"/>
              <a:t>и других национальных лабораторий первичных эталонов </a:t>
            </a:r>
            <a:r>
              <a:rPr lang="ru-RU" sz="2000" b="1" dirty="0"/>
              <a:t>(PSDL)</a:t>
            </a:r>
            <a:r>
              <a:rPr lang="ru-RU" sz="2000" dirty="0"/>
              <a:t>.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Данная </a:t>
            </a:r>
            <a:r>
              <a:rPr lang="ru-RU" sz="2000" dirty="0"/>
              <a:t>сеть обеспечивает цепь метрологической прослеживаемости национальных дозиметрических эталонов к </a:t>
            </a:r>
            <a:r>
              <a:rPr lang="ru-RU" sz="2000" b="1" dirty="0"/>
              <a:t>Международной системе </a:t>
            </a:r>
            <a:r>
              <a:rPr lang="ru-RU" sz="2000" b="1" dirty="0" smtClean="0"/>
              <a:t>единиц</a:t>
            </a:r>
            <a:r>
              <a:rPr lang="ru-RU" sz="2000" dirty="0" smtClean="0"/>
              <a:t>.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30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OWEET-CORPO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DARK PRO">
      <a:dk1>
        <a:srgbClr val="25252B"/>
      </a:dk1>
      <a:lt1>
        <a:sysClr val="window" lastClr="FFFFFF"/>
      </a:lt1>
      <a:dk2>
        <a:srgbClr val="404152"/>
      </a:dk2>
      <a:lt2>
        <a:srgbClr val="E7E6E6"/>
      </a:lt2>
      <a:accent1>
        <a:srgbClr val="08CF96"/>
      </a:accent1>
      <a:accent2>
        <a:srgbClr val="FDEF54"/>
      </a:accent2>
      <a:accent3>
        <a:srgbClr val="3598FE"/>
      </a:accent3>
      <a:accent4>
        <a:srgbClr val="EF3C77"/>
      </a:accent4>
      <a:accent5>
        <a:srgbClr val="FF9933"/>
      </a:accent5>
      <a:accent6>
        <a:srgbClr val="08CF96"/>
      </a:accent6>
      <a:hlink>
        <a:srgbClr val="08CF96"/>
      </a:hlink>
      <a:folHlink>
        <a:srgbClr val="08CF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Corpo-Showeet-BLUE(widescreen)</Template>
  <TotalTime>17821</TotalTime>
  <Words>969</Words>
  <Application>Microsoft Office PowerPoint</Application>
  <PresentationFormat>Произвольный</PresentationFormat>
  <Paragraphs>222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SHOWEET-CORPO</vt:lpstr>
      <vt:lpstr>Showeet theme</vt:lpstr>
      <vt:lpstr>showeet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Raman Lukashevich</dc:creator>
  <cp:keywords>UzNIM</cp:keywords>
  <cp:lastModifiedBy>Himyra</cp:lastModifiedBy>
  <cp:revision>589</cp:revision>
  <cp:lastPrinted>2019-01-23T13:06:46Z</cp:lastPrinted>
  <dcterms:created xsi:type="dcterms:W3CDTF">2018-10-31T10:52:40Z</dcterms:created>
  <dcterms:modified xsi:type="dcterms:W3CDTF">2023-10-14T17:04:45Z</dcterms:modified>
</cp:coreProperties>
</file>